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9" r:id="rId18"/>
    <p:sldId id="273" r:id="rId19"/>
    <p:sldId id="280" r:id="rId20"/>
    <p:sldId id="281" r:id="rId21"/>
    <p:sldId id="274" r:id="rId22"/>
    <p:sldId id="282" r:id="rId23"/>
    <p:sldId id="275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95328A-3EC7-4963-B948-8600A57BBD3C}" v="3" dt="2022-05-20T14:07:38.2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yali Bhosale" userId="4af683a5-4431-43d7-a765-8bade75c5c8f" providerId="ADAL" clId="{1595328A-3EC7-4963-B948-8600A57BBD3C}"/>
    <pc:docChg chg="undo custSel addSld modSld">
      <pc:chgData name="Sayali Bhosale" userId="4af683a5-4431-43d7-a765-8bade75c5c8f" providerId="ADAL" clId="{1595328A-3EC7-4963-B948-8600A57BBD3C}" dt="2022-05-20T14:08:49.325" v="157" actId="1076"/>
      <pc:docMkLst>
        <pc:docMk/>
      </pc:docMkLst>
      <pc:sldChg chg="addSp modSp new mod">
        <pc:chgData name="Sayali Bhosale" userId="4af683a5-4431-43d7-a765-8bade75c5c8f" providerId="ADAL" clId="{1595328A-3EC7-4963-B948-8600A57BBD3C}" dt="2022-05-20T14:00:56.919" v="46" actId="20577"/>
        <pc:sldMkLst>
          <pc:docMk/>
          <pc:sldMk cId="3206529467" sldId="279"/>
        </pc:sldMkLst>
        <pc:spChg chg="add mod">
          <ac:chgData name="Sayali Bhosale" userId="4af683a5-4431-43d7-a765-8bade75c5c8f" providerId="ADAL" clId="{1595328A-3EC7-4963-B948-8600A57BBD3C}" dt="2022-05-20T14:00:56.919" v="46" actId="20577"/>
          <ac:spMkLst>
            <pc:docMk/>
            <pc:sldMk cId="3206529467" sldId="279"/>
            <ac:spMk id="2" creationId="{239C122C-46D4-4378-BFE4-DD8E5CAFD99D}"/>
          </ac:spMkLst>
        </pc:spChg>
      </pc:sldChg>
      <pc:sldChg chg="modSp new mod">
        <pc:chgData name="Sayali Bhosale" userId="4af683a5-4431-43d7-a765-8bade75c5c8f" providerId="ADAL" clId="{1595328A-3EC7-4963-B948-8600A57BBD3C}" dt="2022-05-20T14:05:16.696" v="139" actId="1076"/>
        <pc:sldMkLst>
          <pc:docMk/>
          <pc:sldMk cId="1181867134" sldId="280"/>
        </pc:sldMkLst>
        <pc:spChg chg="mod">
          <ac:chgData name="Sayali Bhosale" userId="4af683a5-4431-43d7-a765-8bade75c5c8f" providerId="ADAL" clId="{1595328A-3EC7-4963-B948-8600A57BBD3C}" dt="2022-05-20T14:05:16.696" v="139" actId="1076"/>
          <ac:spMkLst>
            <pc:docMk/>
            <pc:sldMk cId="1181867134" sldId="280"/>
            <ac:spMk id="2" creationId="{F90B24EA-641D-4C7D-81DD-3CB3AD18D6E2}"/>
          </ac:spMkLst>
        </pc:spChg>
      </pc:sldChg>
      <pc:sldChg chg="addSp modSp new mod">
        <pc:chgData name="Sayali Bhosale" userId="4af683a5-4431-43d7-a765-8bade75c5c8f" providerId="ADAL" clId="{1595328A-3EC7-4963-B948-8600A57BBD3C}" dt="2022-05-20T14:06:52.440" v="149" actId="1076"/>
        <pc:sldMkLst>
          <pc:docMk/>
          <pc:sldMk cId="1948029111" sldId="281"/>
        </pc:sldMkLst>
        <pc:spChg chg="add mod">
          <ac:chgData name="Sayali Bhosale" userId="4af683a5-4431-43d7-a765-8bade75c5c8f" providerId="ADAL" clId="{1595328A-3EC7-4963-B948-8600A57BBD3C}" dt="2022-05-20T14:06:38.505" v="147" actId="20577"/>
          <ac:spMkLst>
            <pc:docMk/>
            <pc:sldMk cId="1948029111" sldId="281"/>
            <ac:spMk id="2" creationId="{4DCFA88A-6C84-4803-A343-3F9A91E8CFB9}"/>
          </ac:spMkLst>
        </pc:spChg>
        <pc:picChg chg="add mod">
          <ac:chgData name="Sayali Bhosale" userId="4af683a5-4431-43d7-a765-8bade75c5c8f" providerId="ADAL" clId="{1595328A-3EC7-4963-B948-8600A57BBD3C}" dt="2022-05-20T14:06:52.440" v="149" actId="1076"/>
          <ac:picMkLst>
            <pc:docMk/>
            <pc:sldMk cId="1948029111" sldId="281"/>
            <ac:picMk id="4" creationId="{982957DA-3848-4497-8DC9-94CF48BB643E}"/>
          </ac:picMkLst>
        </pc:picChg>
      </pc:sldChg>
      <pc:sldChg chg="addSp modSp new mod">
        <pc:chgData name="Sayali Bhosale" userId="4af683a5-4431-43d7-a765-8bade75c5c8f" providerId="ADAL" clId="{1595328A-3EC7-4963-B948-8600A57BBD3C}" dt="2022-05-20T14:08:49.325" v="157" actId="1076"/>
        <pc:sldMkLst>
          <pc:docMk/>
          <pc:sldMk cId="2295176563" sldId="282"/>
        </pc:sldMkLst>
        <pc:spChg chg="add mod">
          <ac:chgData name="Sayali Bhosale" userId="4af683a5-4431-43d7-a765-8bade75c5c8f" providerId="ADAL" clId="{1595328A-3EC7-4963-B948-8600A57BBD3C}" dt="2022-05-20T14:08:04.196" v="155" actId="404"/>
          <ac:spMkLst>
            <pc:docMk/>
            <pc:sldMk cId="2295176563" sldId="282"/>
            <ac:spMk id="2" creationId="{9718E805-EC6C-444D-AF0E-2431CC11E289}"/>
          </ac:spMkLst>
        </pc:spChg>
        <pc:picChg chg="add mod">
          <ac:chgData name="Sayali Bhosale" userId="4af683a5-4431-43d7-a765-8bade75c5c8f" providerId="ADAL" clId="{1595328A-3EC7-4963-B948-8600A57BBD3C}" dt="2022-05-20T14:08:49.325" v="157" actId="1076"/>
          <ac:picMkLst>
            <pc:docMk/>
            <pc:sldMk cId="2295176563" sldId="282"/>
            <ac:picMk id="4" creationId="{95D0F2AB-AAAC-43A8-A3D3-E46424AB26D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F505-181B-4B3B-8541-C17325985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50B5BA-3E29-491E-A5B1-B06438D36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2D339-ABED-4BAD-BDC4-E6645F26D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97906-BD3E-448A-8AEA-CC2235078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E9CE3-0C1D-4188-B8CC-DC094158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8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D20BB-B16E-4AFF-B766-FC00189EC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69681-6DDA-4FB2-BC88-6179187E3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A03B8-3068-40A1-9B4C-5CF81502C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072FA-D45F-4EE7-98CD-31FB02266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F656E-CD3C-4AD2-8C95-EFBC074B3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81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D2A5-BDF3-4A61-B258-1356BA765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B7DB6-AF2B-410F-B436-84A87F396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A02B8-21C9-4FB2-97F7-4D810D4E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52E7B-6FA5-40AE-9497-CE1003333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C6A57-957B-44A5-A0EC-D61E4CD1F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22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4833A-3367-4E1C-A66E-502650E7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CB208-8628-42E4-9D81-198534B60C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D2FC27-12E6-47EA-B1F9-9622F39E3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86843E-5F46-4F6C-8556-BF046F395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F651A0-8278-472E-AB19-CC7FD508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5C1C72-27C1-4C63-91B3-556B680A2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10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F87BF-333A-4EBE-AA90-FCD7AE93B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27600-42D5-474D-93BD-5CB2744A7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036BDD-BDAF-41CF-B9FC-6263A54D28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904381-1872-4ADA-922B-837AAB7C8F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EBE4DF-A5C1-4E01-9D6A-8E5B32DDF0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D9610F-670C-4FC4-9C6C-C16204936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E8840C-BF50-4F35-8ACC-1B70D3C51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933E58-B064-48B3-B4EE-B34DC57E5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5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B7B4F-71F9-436F-A242-610266329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F82050-6B95-497E-AFC8-9956A6AF2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4D7ED5-D070-44B5-A91F-1FF130629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AFA835-C04D-4066-9DD3-2F075778C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45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D6CF08-6977-47E7-B323-0C3A0C719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F9E7B3-7070-4C5E-A688-10C668DA3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7270C-AEC0-40FE-BC10-1728E7D6C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74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3DD8C-7323-4564-B4C2-CA4AF686E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9C69D-6FB9-4FE5-A289-F55A4F049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3AE44-7A9F-4AD2-AD9D-FC2409E6F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1D476-FF3A-45D7-B8F1-C8B3FE557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0463F-6FCE-4276-9158-5FF67B73F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D7919-9575-44E6-8967-386AC6DB8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29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9E88E-EC74-4897-9560-8F4B4F390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B80BF6-0FB1-40A7-A841-612E87AE21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79AA3-6EC6-4E8F-90E3-B0C58756F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0F6AB7-1058-49EA-A542-F2C7507CB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8905C-A570-4169-B382-25F24537F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8E18A-884F-4D55-A3D6-47BD68968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83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A92EC-785F-496D-86B8-23B3C7622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5DE5E-75E9-47D0-9C67-7FB23599FC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9D0CA-93DB-4047-B0A9-B26D40049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0FD36-B45D-479F-AF2D-880FB2EE3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B5238-545E-41FD-86C2-1A9DEA298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63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E4DA14-A6B8-4A78-AB4C-1235918EF4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514237-563D-45D7-8D10-9ECADF56F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47075-E69B-488D-9B9A-3E60AE476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E23C5-C730-413C-8137-29FC13805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C3C06-0FE2-4574-A240-ACC46AFEE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28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600B0A-CB5A-4A2F-93ED-E8163AF9C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836BA-CACA-4DD9-907B-D7A3D95E0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2AD4C-0954-4841-95F7-11B133421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21199-4B0F-4D09-B81C-664537D7C4A8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26E3E-F9CD-491B-9644-F5295C64E8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2FE50-BBB2-4613-BE41-13D771C81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0F6E4-F8C1-4017-8496-1DF99073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E601D-DC0E-446D-8CD0-6546D59ED7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JAVA</a:t>
            </a:r>
            <a:br>
              <a:rPr lang="en-US" dirty="0"/>
            </a:br>
            <a:r>
              <a:rPr lang="en-US" dirty="0"/>
              <a:t>Collection Framework &amp; Packages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1B0FA6-153A-4BD1-B6FF-FBB5393D9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163"/>
            <a:ext cx="9144000" cy="1655762"/>
          </a:xfrm>
        </p:spPr>
        <p:txBody>
          <a:bodyPr/>
          <a:lstStyle/>
          <a:p>
            <a:r>
              <a:rPr lang="en-US" dirty="0"/>
              <a:t>-Sayali B</a:t>
            </a:r>
          </a:p>
        </p:txBody>
      </p:sp>
    </p:spTree>
    <p:extLst>
      <p:ext uri="{BB962C8B-B14F-4D97-AF65-F5344CB8AC3E}">
        <p14:creationId xmlns:p14="http://schemas.microsoft.com/office/powerpoint/2010/main" val="167655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400050" y="304800"/>
            <a:ext cx="116205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The Arrays Class</a:t>
            </a: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Belongs to </a:t>
            </a:r>
            <a:r>
              <a:rPr lang="en-US" sz="2800" dirty="0" err="1"/>
              <a:t>java.util</a:t>
            </a:r>
            <a:r>
              <a:rPr lang="en-US" sz="2800" dirty="0"/>
              <a:t> package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SORTING :   </a:t>
            </a:r>
            <a:r>
              <a:rPr lang="en-US" sz="2800" dirty="0"/>
              <a:t>sort(</a:t>
            </a:r>
            <a:r>
              <a:rPr lang="en-US" sz="2800" dirty="0" err="1"/>
              <a:t>array_name</a:t>
            </a:r>
            <a:r>
              <a:rPr lang="en-US" sz="2800" dirty="0"/>
              <a:t>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r>
              <a:rPr lang="en-US" sz="2800" dirty="0"/>
              <a:t> Ex. 1)  int[] num= {5,2,3,-1,0,4,1};</a:t>
            </a:r>
          </a:p>
          <a:p>
            <a:pPr lvl="2"/>
            <a:r>
              <a:rPr lang="en-US" sz="2800" dirty="0" err="1"/>
              <a:t>Arrays.sort</a:t>
            </a:r>
            <a:r>
              <a:rPr lang="en-US" sz="2800" dirty="0"/>
              <a:t>(num);   //-1,0,1,2,3,4,5</a:t>
            </a:r>
          </a:p>
          <a:p>
            <a:pPr lvl="2"/>
            <a:endParaRPr lang="en-US" sz="2800" dirty="0"/>
          </a:p>
          <a:p>
            <a:pPr lvl="2"/>
            <a:r>
              <a:rPr lang="en-US" sz="2800" dirty="0"/>
              <a:t>Ex2) char[] </a:t>
            </a:r>
            <a:r>
              <a:rPr lang="en-US" sz="2800" dirty="0" err="1"/>
              <a:t>cr</a:t>
            </a:r>
            <a:r>
              <a:rPr lang="en-US" sz="2800" dirty="0"/>
              <a:t>= {‘</a:t>
            </a:r>
            <a:r>
              <a:rPr lang="en-US" sz="2800" dirty="0" err="1"/>
              <a:t>a’,’z’,’b’,’w</a:t>
            </a:r>
            <a:r>
              <a:rPr lang="en-US" sz="2800" dirty="0"/>
              <a:t>’, ‘</a:t>
            </a:r>
            <a:r>
              <a:rPr lang="en-US" sz="2800" dirty="0" err="1"/>
              <a:t>c’,’A,’D</a:t>
            </a:r>
            <a:r>
              <a:rPr lang="en-US" sz="2800" dirty="0"/>
              <a:t>’, ‘Z’,’C’);</a:t>
            </a:r>
          </a:p>
          <a:p>
            <a:pPr lvl="2"/>
            <a:r>
              <a:rPr lang="en-US" sz="2800" dirty="0" err="1"/>
              <a:t>Arrays.sort</a:t>
            </a:r>
            <a:r>
              <a:rPr lang="en-US" sz="2800" dirty="0"/>
              <a:t>(</a:t>
            </a:r>
            <a:r>
              <a:rPr lang="en-US" sz="2800" dirty="0" err="1"/>
              <a:t>cr</a:t>
            </a:r>
            <a:r>
              <a:rPr lang="en-US" sz="2800" dirty="0"/>
              <a:t>);  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0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400050" y="304800"/>
            <a:ext cx="116205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The Arrays Class</a:t>
            </a:r>
          </a:p>
          <a:p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Searching :   </a:t>
            </a:r>
            <a:r>
              <a:rPr lang="en-US" sz="2800" dirty="0" err="1"/>
              <a:t>binarySearch</a:t>
            </a:r>
            <a:r>
              <a:rPr lang="en-US" sz="2800" dirty="0"/>
              <a:t>(</a:t>
            </a:r>
            <a:r>
              <a:rPr lang="en-US" sz="2800" dirty="0" err="1"/>
              <a:t>array_name</a:t>
            </a:r>
            <a:r>
              <a:rPr lang="en-US" sz="2800" dirty="0"/>
              <a:t>, </a:t>
            </a:r>
            <a:r>
              <a:rPr lang="en-US" sz="2800" dirty="0" err="1"/>
              <a:t>searchElement</a:t>
            </a:r>
            <a:r>
              <a:rPr lang="en-US" sz="2800" dirty="0"/>
              <a:t>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Array should be sorted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Return values:   if element found -&gt; Index of element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                       otherwise :  -(InsertionIndex+1)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r>
              <a:rPr lang="en-US" sz="2800" dirty="0"/>
              <a:t> Ex. 1)  int[] num= {1,2,3,5,6,7};</a:t>
            </a:r>
          </a:p>
          <a:p>
            <a:pPr lvl="2"/>
            <a:r>
              <a:rPr lang="en-US" sz="2800" dirty="0" err="1"/>
              <a:t>Arrays.binarySearch</a:t>
            </a:r>
            <a:r>
              <a:rPr lang="en-US" sz="2800" dirty="0"/>
              <a:t>(num,4);   // -4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81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400050" y="304800"/>
            <a:ext cx="116205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The Arrays Class</a:t>
            </a: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r>
              <a:rPr lang="en-US" sz="2800" dirty="0"/>
              <a:t>Ex2. int[] num= {5,4,3,2,1,0,-1}</a:t>
            </a:r>
          </a:p>
          <a:p>
            <a:r>
              <a:rPr lang="en-US" sz="2800" dirty="0"/>
              <a:t>          </a:t>
            </a:r>
            <a:r>
              <a:rPr lang="en-US" sz="2800" dirty="0" err="1"/>
              <a:t>Arrays.sort</a:t>
            </a:r>
            <a:r>
              <a:rPr lang="en-US" sz="2800" dirty="0"/>
              <a:t>(num);   //-1,0,1,2,3,4,5</a:t>
            </a:r>
          </a:p>
          <a:p>
            <a:pPr lvl="2"/>
            <a:r>
              <a:rPr lang="en-US" sz="2800" dirty="0" err="1"/>
              <a:t>Arrays.binarySearch</a:t>
            </a:r>
            <a:r>
              <a:rPr lang="en-US" sz="2800" dirty="0"/>
              <a:t>(num,4);   </a:t>
            </a:r>
          </a:p>
          <a:p>
            <a:pPr lvl="2"/>
            <a:r>
              <a:rPr lang="en-US" sz="2800" dirty="0" err="1"/>
              <a:t>Arrays.binarySearch</a:t>
            </a:r>
            <a:r>
              <a:rPr lang="en-US" sz="2800" dirty="0"/>
              <a:t>(num,3);   </a:t>
            </a:r>
          </a:p>
          <a:p>
            <a:pPr lvl="2"/>
            <a:r>
              <a:rPr lang="en-US" sz="2800" dirty="0" err="1"/>
              <a:t>Arrays.binarySearch</a:t>
            </a:r>
            <a:r>
              <a:rPr lang="en-US" sz="2800" dirty="0"/>
              <a:t>(num,-3);  </a:t>
            </a:r>
          </a:p>
          <a:p>
            <a:pPr lvl="2"/>
            <a:r>
              <a:rPr lang="en-US" sz="2800" dirty="0" err="1"/>
              <a:t>Arrays.binarySearch</a:t>
            </a:r>
            <a:r>
              <a:rPr lang="en-US" sz="2800" dirty="0"/>
              <a:t>(num,6);   </a:t>
            </a:r>
          </a:p>
          <a:p>
            <a:pPr lvl="2"/>
            <a:endParaRPr lang="en-US" sz="2800" dirty="0"/>
          </a:p>
          <a:p>
            <a:pPr lvl="2"/>
            <a:r>
              <a:rPr lang="en-US" sz="2800" dirty="0"/>
              <a:t>Ans: 5, 4 ,-1, -8</a:t>
            </a:r>
          </a:p>
          <a:p>
            <a:pPr lvl="2"/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93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695325" y="474345"/>
            <a:ext cx="116205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The Arrays Class</a:t>
            </a: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r>
              <a:rPr lang="en-US" sz="2800" dirty="0"/>
              <a:t>Ex2. String[] str= {“a”, “b” , “c”}</a:t>
            </a:r>
          </a:p>
          <a:p>
            <a:r>
              <a:rPr lang="en-US" sz="2800" dirty="0"/>
              <a:t>          </a:t>
            </a:r>
            <a:r>
              <a:rPr lang="en-US" sz="2800" dirty="0" err="1"/>
              <a:t>Arrays.sort</a:t>
            </a:r>
            <a:r>
              <a:rPr lang="en-US" sz="2800" dirty="0"/>
              <a:t>(str); </a:t>
            </a:r>
          </a:p>
          <a:p>
            <a:pPr lvl="2"/>
            <a:r>
              <a:rPr lang="en-US" sz="2800" dirty="0" err="1"/>
              <a:t>Arrays.binarySearch</a:t>
            </a:r>
            <a:r>
              <a:rPr lang="en-US" sz="2800" dirty="0"/>
              <a:t>(</a:t>
            </a:r>
            <a:r>
              <a:rPr lang="en-US" sz="2800" dirty="0" err="1"/>
              <a:t>str,”a</a:t>
            </a:r>
            <a:r>
              <a:rPr lang="en-US" sz="2800" dirty="0"/>
              <a:t>”);   </a:t>
            </a:r>
          </a:p>
          <a:p>
            <a:pPr lvl="2"/>
            <a:r>
              <a:rPr lang="en-US" sz="2800" dirty="0" err="1"/>
              <a:t>Arrays.binarySearch</a:t>
            </a:r>
            <a:r>
              <a:rPr lang="en-US" sz="2800" dirty="0"/>
              <a:t>(</a:t>
            </a:r>
            <a:r>
              <a:rPr lang="en-US" sz="2800" dirty="0" err="1"/>
              <a:t>str,”c</a:t>
            </a:r>
            <a:r>
              <a:rPr lang="en-US" sz="2800" dirty="0"/>
              <a:t>”);  </a:t>
            </a:r>
          </a:p>
          <a:p>
            <a:pPr lvl="2"/>
            <a:r>
              <a:rPr lang="en-US" sz="2800" dirty="0" err="1"/>
              <a:t>Arrays.binarySearch</a:t>
            </a:r>
            <a:r>
              <a:rPr lang="en-US" sz="2800" dirty="0"/>
              <a:t>(</a:t>
            </a:r>
            <a:r>
              <a:rPr lang="en-US" sz="2800" dirty="0" err="1"/>
              <a:t>str,”A</a:t>
            </a:r>
            <a:r>
              <a:rPr lang="en-US" sz="2800" dirty="0"/>
              <a:t>”);   </a:t>
            </a:r>
          </a:p>
          <a:p>
            <a:pPr lvl="2"/>
            <a:r>
              <a:rPr lang="en-US" sz="2800" dirty="0" err="1"/>
              <a:t>Arrays.binarySearch</a:t>
            </a:r>
            <a:r>
              <a:rPr lang="en-US" sz="2800" dirty="0"/>
              <a:t>(</a:t>
            </a:r>
            <a:r>
              <a:rPr lang="en-US" sz="2800" dirty="0" err="1"/>
              <a:t>str,”d</a:t>
            </a:r>
            <a:r>
              <a:rPr lang="en-US" sz="2800" dirty="0"/>
              <a:t>”);  </a:t>
            </a:r>
          </a:p>
          <a:p>
            <a:pPr lvl="2"/>
            <a:endParaRPr lang="en-US" sz="2800" dirty="0"/>
          </a:p>
          <a:p>
            <a:pPr lvl="2"/>
            <a:endParaRPr lang="en-US" sz="2800" dirty="0"/>
          </a:p>
          <a:p>
            <a:pPr lvl="2"/>
            <a:r>
              <a:rPr lang="en-US" sz="2800" dirty="0"/>
              <a:t>Ans: 0,2,-1,-4</a:t>
            </a:r>
          </a:p>
          <a:p>
            <a:pPr lvl="2"/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17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762000" y="379095"/>
            <a:ext cx="11620500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The Arrays Class</a:t>
            </a:r>
          </a:p>
          <a:p>
            <a:pPr lvl="2"/>
            <a:endParaRPr lang="en-US" sz="3600" b="1" dirty="0">
              <a:solidFill>
                <a:srgbClr val="FF0000"/>
              </a:solidFill>
            </a:endParaRPr>
          </a:p>
          <a:p>
            <a:pPr lvl="2"/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Comparing</a:t>
            </a:r>
            <a:r>
              <a:rPr lang="en-US" sz="2800" dirty="0"/>
              <a:t> :  equals(arrname1, arrname2)</a:t>
            </a:r>
          </a:p>
          <a:p>
            <a:pPr lvl="2"/>
            <a:endParaRPr lang="en-US" sz="2800" dirty="0"/>
          </a:p>
          <a:p>
            <a:pPr lvl="2"/>
            <a:r>
              <a:rPr lang="en-US" sz="2800" dirty="0"/>
              <a:t>Ex1. int[] num1= {5,4,3,2,1,0,-1};</a:t>
            </a:r>
          </a:p>
          <a:p>
            <a:pPr lvl="2"/>
            <a:r>
              <a:rPr lang="en-US" sz="2800" dirty="0"/>
              <a:t>         int[] num2= {5,4,3,2,1,0,-1};</a:t>
            </a:r>
          </a:p>
          <a:p>
            <a:pPr lvl="2"/>
            <a:r>
              <a:rPr lang="en-US" sz="2800" dirty="0"/>
              <a:t>         int[] num3= {1,4,6,2,1,7,-1};</a:t>
            </a:r>
          </a:p>
          <a:p>
            <a:pPr lvl="2"/>
            <a:r>
              <a:rPr lang="en-US" sz="2800" dirty="0" err="1"/>
              <a:t>System.out.println</a:t>
            </a:r>
            <a:r>
              <a:rPr lang="en-US" sz="2800" dirty="0"/>
              <a:t>(num1 == num2);   //False</a:t>
            </a:r>
          </a:p>
          <a:p>
            <a:pPr lvl="2"/>
            <a:r>
              <a:rPr lang="en-US" sz="2800" dirty="0" err="1"/>
              <a:t>System.out.println</a:t>
            </a:r>
            <a:r>
              <a:rPr lang="en-US" sz="2800" dirty="0"/>
              <a:t>(</a:t>
            </a:r>
            <a:r>
              <a:rPr lang="en-US" sz="2800" dirty="0" err="1"/>
              <a:t>Arrays.equals</a:t>
            </a:r>
            <a:r>
              <a:rPr lang="en-US" sz="2800" dirty="0"/>
              <a:t>(num1,num2));  //True</a:t>
            </a:r>
          </a:p>
          <a:p>
            <a:pPr lvl="2"/>
            <a:r>
              <a:rPr lang="en-US" sz="2800" dirty="0" err="1"/>
              <a:t>System.out.println</a:t>
            </a:r>
            <a:r>
              <a:rPr lang="en-US" sz="2800" dirty="0"/>
              <a:t>(</a:t>
            </a:r>
            <a:r>
              <a:rPr lang="en-US" sz="2800" dirty="0" err="1"/>
              <a:t>Arrays.equals</a:t>
            </a:r>
            <a:r>
              <a:rPr lang="en-US" sz="2800" dirty="0"/>
              <a:t>(num1,num3));  //False</a:t>
            </a:r>
          </a:p>
          <a:p>
            <a:pPr lvl="2"/>
            <a:endParaRPr lang="en-US" sz="2800" dirty="0"/>
          </a:p>
          <a:p>
            <a:pPr lvl="2"/>
            <a:endParaRPr lang="en-US" sz="2800" dirty="0"/>
          </a:p>
          <a:p>
            <a:pPr lvl="2"/>
            <a:endParaRPr lang="en-US" sz="2800" dirty="0"/>
          </a:p>
          <a:p>
            <a:pPr lvl="2"/>
            <a:endParaRPr lang="en-US" sz="2800" dirty="0"/>
          </a:p>
          <a:p>
            <a:pPr lvl="2"/>
            <a:endParaRPr lang="en-US" sz="2800" dirty="0"/>
          </a:p>
          <a:p>
            <a:pPr lvl="2"/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105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695325" y="474345"/>
            <a:ext cx="116205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The Arrays Class</a:t>
            </a:r>
          </a:p>
          <a:p>
            <a:endParaRPr lang="en-US" sz="3600" b="1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Fill</a:t>
            </a:r>
            <a:r>
              <a:rPr lang="en-US" sz="2800" dirty="0"/>
              <a:t>  -fill(</a:t>
            </a:r>
            <a:r>
              <a:rPr lang="en-US" sz="2800" dirty="0" err="1"/>
              <a:t>arrname</a:t>
            </a:r>
            <a:r>
              <a:rPr lang="en-US" sz="2800" dirty="0"/>
              <a:t>, value)</a:t>
            </a:r>
          </a:p>
          <a:p>
            <a:r>
              <a:rPr lang="en-US" sz="2800" dirty="0"/>
              <a:t>  Ex1. int[] num1 = new int[6];  //{0,0,0,0,0,0}</a:t>
            </a:r>
          </a:p>
          <a:p>
            <a:r>
              <a:rPr lang="en-US" sz="2800" dirty="0"/>
              <a:t>       </a:t>
            </a:r>
            <a:r>
              <a:rPr lang="en-US" sz="2800" dirty="0" err="1"/>
              <a:t>Arrays.fill</a:t>
            </a:r>
            <a:r>
              <a:rPr lang="en-US" sz="2800" dirty="0"/>
              <a:t>(num1,3);   //{3,3,3,3,3,3,3}</a:t>
            </a:r>
          </a:p>
          <a:p>
            <a:endParaRPr lang="en-US" sz="2800" dirty="0"/>
          </a:p>
          <a:p>
            <a:r>
              <a:rPr lang="en-US" sz="2800" dirty="0"/>
              <a:t>Fill(</a:t>
            </a:r>
            <a:r>
              <a:rPr lang="en-US" sz="2800" dirty="0" err="1"/>
              <a:t>arrname</a:t>
            </a:r>
            <a:r>
              <a:rPr lang="en-US" sz="2800" dirty="0"/>
              <a:t>, </a:t>
            </a:r>
            <a:r>
              <a:rPr lang="en-US" sz="2800" dirty="0" err="1"/>
              <a:t>fromIndex</a:t>
            </a:r>
            <a:r>
              <a:rPr lang="en-US" sz="2800" dirty="0"/>
              <a:t>, </a:t>
            </a:r>
            <a:r>
              <a:rPr lang="en-US" sz="2800" dirty="0" err="1"/>
              <a:t>toIndex</a:t>
            </a:r>
            <a:r>
              <a:rPr lang="en-US" sz="2800" dirty="0"/>
              <a:t>, value);</a:t>
            </a:r>
          </a:p>
          <a:p>
            <a:endParaRPr lang="en-US" sz="2800" dirty="0"/>
          </a:p>
          <a:p>
            <a:r>
              <a:rPr lang="en-US" sz="2800" dirty="0"/>
              <a:t>Ex2.  </a:t>
            </a:r>
            <a:r>
              <a:rPr lang="en-US" sz="2800" dirty="0" err="1"/>
              <a:t>Arrays.fill</a:t>
            </a:r>
            <a:r>
              <a:rPr lang="en-US" sz="2800" dirty="0"/>
              <a:t>(num1, 3,7, 5);</a:t>
            </a:r>
          </a:p>
          <a:p>
            <a:r>
              <a:rPr lang="en-US" sz="2800" dirty="0"/>
              <a:t>         //op: {0,0,0,5,5,5,5,0}</a:t>
            </a:r>
          </a:p>
          <a:p>
            <a:pPr lvl="2"/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865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61F2-25EF-49CC-84BC-89B8605C7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42321" y="499881"/>
            <a:ext cx="8894762" cy="373808"/>
          </a:xfrm>
        </p:spPr>
        <p:txBody>
          <a:bodyPr>
            <a:normAutofit fontScale="90000"/>
          </a:bodyPr>
          <a:lstStyle/>
          <a:p>
            <a:r>
              <a:rPr lang="en-US" sz="3100" dirty="0">
                <a:solidFill>
                  <a:schemeClr val="accent6">
                    <a:lumMod val="75000"/>
                  </a:schemeClr>
                </a:solidFill>
              </a:rPr>
              <a:t>Differences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A9EC9-AF45-4822-AE85-E18161449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88" y="500063"/>
            <a:ext cx="5157787" cy="823912"/>
          </a:xfrm>
        </p:spPr>
        <p:txBody>
          <a:bodyPr/>
          <a:lstStyle/>
          <a:p>
            <a:r>
              <a:rPr lang="en-US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Comparable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D85FBA-D5F4-4290-BD53-86A5C57C8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35100"/>
            <a:ext cx="5157787" cy="4754563"/>
          </a:xfrm>
        </p:spPr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Comparable provides a </a:t>
            </a:r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single sorting sequence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. </a:t>
            </a:r>
          </a:p>
          <a:p>
            <a:endParaRPr lang="en-US" dirty="0">
              <a:solidFill>
                <a:srgbClr val="333333"/>
              </a:solidFill>
              <a:latin typeface="inter-regular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Comparable provides </a:t>
            </a:r>
            <a:r>
              <a:rPr lang="en-US" b="1" i="0" dirty="0" err="1">
                <a:solidFill>
                  <a:srgbClr val="333333"/>
                </a:solidFill>
                <a:effectLst/>
                <a:latin typeface="inter-bold"/>
              </a:rPr>
              <a:t>compareTo</a:t>
            </a:r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() method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to sort elements.</a:t>
            </a:r>
          </a:p>
          <a:p>
            <a:endParaRPr lang="en-US" b="0" i="0" dirty="0">
              <a:solidFill>
                <a:srgbClr val="333333"/>
              </a:solidFill>
              <a:effectLst/>
              <a:latin typeface="inter-regular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Comparable is present in </a:t>
            </a:r>
            <a:r>
              <a:rPr lang="en-US" b="1" i="0" dirty="0" err="1">
                <a:solidFill>
                  <a:srgbClr val="333333"/>
                </a:solidFill>
                <a:effectLst/>
                <a:latin typeface="inter-bold"/>
              </a:rPr>
              <a:t>java.lang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package.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24382E-42FE-4327-B967-B37654FEDE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611188"/>
            <a:ext cx="5183188" cy="823912"/>
          </a:xfrm>
        </p:spPr>
        <p:txBody>
          <a:bodyPr/>
          <a:lstStyle/>
          <a:p>
            <a:r>
              <a:rPr lang="en-US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Comparator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A818DC-8264-483F-B7F1-FB8628BB82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35100"/>
            <a:ext cx="5183188" cy="4754563"/>
          </a:xfrm>
        </p:spPr>
        <p:txBody>
          <a:bodyPr/>
          <a:lstStyle/>
          <a:p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Multiple sorting sequences</a:t>
            </a:r>
          </a:p>
          <a:p>
            <a:endParaRPr lang="en-US" b="1" dirty="0">
              <a:solidFill>
                <a:srgbClr val="333333"/>
              </a:solidFill>
              <a:latin typeface="inter-bold"/>
            </a:endParaRPr>
          </a:p>
          <a:p>
            <a:endParaRPr lang="en-US" b="1" dirty="0">
              <a:solidFill>
                <a:srgbClr val="333333"/>
              </a:solidFill>
              <a:latin typeface="inter-bold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Comparator provides </a:t>
            </a:r>
            <a:r>
              <a:rPr lang="en-US" b="1" i="0" dirty="0">
                <a:solidFill>
                  <a:srgbClr val="333333"/>
                </a:solidFill>
                <a:effectLst/>
                <a:latin typeface="inter-bold"/>
              </a:rPr>
              <a:t>compare() method</a:t>
            </a:r>
          </a:p>
          <a:p>
            <a:pPr marL="0" indent="0">
              <a:buNone/>
            </a:pPr>
            <a:endParaRPr lang="en-US" b="1" dirty="0">
              <a:solidFill>
                <a:srgbClr val="333333"/>
              </a:solidFill>
              <a:latin typeface="inter-bold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A Comparator is present in the </a:t>
            </a:r>
            <a:r>
              <a:rPr lang="en-US" b="1" i="0" dirty="0" err="1">
                <a:solidFill>
                  <a:srgbClr val="333333"/>
                </a:solidFill>
                <a:effectLst/>
                <a:latin typeface="inter-bold"/>
              </a:rPr>
              <a:t>java.util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 package.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256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B1B930-8FAA-4249-A1D5-D0411C7AD3FF}"/>
              </a:ext>
            </a:extLst>
          </p:cNvPr>
          <p:cNvSpPr txBox="1"/>
          <p:nvPr/>
        </p:nvSpPr>
        <p:spPr>
          <a:xfrm>
            <a:off x="409575" y="228600"/>
            <a:ext cx="1034415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//Java Program to demonstrate the use of Java Comparable.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//Creating a class which implements Comparable Interface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import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java.util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.*;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import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java.io.*;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class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Student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implements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Comparable&lt;Student&gt;{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int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rollno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String name;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int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age;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Student(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int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rollno,String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name,</a:t>
            </a:r>
            <a:r>
              <a:rPr lang="en-US" b="1" i="0" dirty="0" err="1">
                <a:solidFill>
                  <a:srgbClr val="006699"/>
                </a:solidFill>
                <a:effectLst/>
                <a:latin typeface="inter-regular"/>
              </a:rPr>
              <a:t>int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age){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 err="1">
                <a:solidFill>
                  <a:srgbClr val="006699"/>
                </a:solidFill>
                <a:effectLst/>
                <a:latin typeface="inter-regular"/>
              </a:rPr>
              <a:t>this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.rollno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=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rollno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this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.name=name;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 err="1">
                <a:solidFill>
                  <a:srgbClr val="006699"/>
                </a:solidFill>
                <a:effectLst/>
                <a:latin typeface="inter-regular"/>
              </a:rPr>
              <a:t>this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.age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=age;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}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public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int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compareTo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(Student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){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if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(age==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st.age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return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0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else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if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(age&gt;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st.age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return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1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else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return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-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1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}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}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471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B1B930-8FAA-4249-A1D5-D0411C7AD3FF}"/>
              </a:ext>
            </a:extLst>
          </p:cNvPr>
          <p:cNvSpPr txBox="1"/>
          <p:nvPr/>
        </p:nvSpPr>
        <p:spPr>
          <a:xfrm>
            <a:off x="409575" y="228600"/>
            <a:ext cx="1034415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+mj-lt"/>
              <a:buAutoNum type="arabicPeriod"/>
            </a:pPr>
            <a:endParaRPr lang="en-US" b="0" i="0" dirty="0">
              <a:solidFill>
                <a:srgbClr val="000000"/>
              </a:solidFill>
              <a:effectLst/>
              <a:latin typeface="inter-regular"/>
            </a:endParaRP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//Creating a test class to sort the elements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public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class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TestSort3{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public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static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void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main(String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args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[]){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ArrayList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&lt;Student&gt; al=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ArrayList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&lt;Student&gt;();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al.add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Student(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101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"Vijay"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23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al.add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Student(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106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"Ajay"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27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al.add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Student(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105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"Jai"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21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Collections.sort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(al);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for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(Student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st:al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){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System.out.println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st.rollno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+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 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+st.name+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 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+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st.age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);  </a:t>
            </a:r>
          </a:p>
          <a:p>
            <a:pPr algn="just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inter-regular"/>
              </a:rPr>
              <a:t>}}}</a:t>
            </a:r>
          </a:p>
          <a:p>
            <a:pPr algn="just">
              <a:buFont typeface="+mj-lt"/>
              <a:buAutoNum type="arabicPeriod"/>
            </a:pPr>
            <a:endParaRPr lang="en-US" b="0" i="0" dirty="0">
              <a:solidFill>
                <a:srgbClr val="000000"/>
              </a:solidFill>
              <a:effectLst/>
              <a:latin typeface="inter-regular"/>
            </a:endParaRPr>
          </a:p>
          <a:p>
            <a:pPr algn="just"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inter-regular"/>
            </a:endParaRP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Output: </a:t>
            </a:r>
          </a:p>
          <a:p>
            <a:pPr algn="just"/>
            <a:r>
              <a:rPr lang="fi-FI" b="0" i="0" dirty="0">
                <a:solidFill>
                  <a:srgbClr val="000000"/>
                </a:solidFill>
                <a:effectLst/>
                <a:latin typeface="inter-regular"/>
              </a:rPr>
              <a:t>105 Jai 21</a:t>
            </a:r>
          </a:p>
          <a:p>
            <a:pPr algn="just"/>
            <a:r>
              <a:rPr lang="fi-FI" b="0" i="0" dirty="0">
                <a:solidFill>
                  <a:srgbClr val="000000"/>
                </a:solidFill>
                <a:effectLst/>
                <a:latin typeface="inter-regular"/>
              </a:rPr>
              <a:t>101 Vijay 23</a:t>
            </a:r>
          </a:p>
          <a:p>
            <a:pPr algn="just"/>
            <a:r>
              <a:rPr lang="fi-FI" b="0" i="0" dirty="0">
                <a:solidFill>
                  <a:srgbClr val="000000"/>
                </a:solidFill>
                <a:effectLst/>
                <a:latin typeface="inter-regular"/>
              </a:rPr>
              <a:t>106 Ajay 27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26941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B1B930-8FAA-4249-A1D5-D0411C7AD3FF}"/>
              </a:ext>
            </a:extLst>
          </p:cNvPr>
          <p:cNvSpPr txBox="1"/>
          <p:nvPr/>
        </p:nvSpPr>
        <p:spPr>
          <a:xfrm>
            <a:off x="409575" y="228600"/>
            <a:ext cx="1034415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//Java Program to demonstrate the use of Java Comparator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import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java.util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.*;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import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java.io.*;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class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TestComparator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{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public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static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void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main(String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args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[]){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//Creating a list of students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ArrayList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&lt;Student&gt; al=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ArrayList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&lt;Student&gt;();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al.add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Student(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101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"Vijay"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23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al.add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Student(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106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"Ajay"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27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al.add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Student(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105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"Jai"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,</a:t>
            </a:r>
            <a:r>
              <a:rPr lang="en-US" b="0" i="0" dirty="0">
                <a:solidFill>
                  <a:srgbClr val="C00000"/>
                </a:solidFill>
                <a:effectLst/>
                <a:latin typeface="inter-regular"/>
              </a:rPr>
              <a:t>21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System.out.println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"Sorting by Name"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//Using </a:t>
            </a:r>
            <a:r>
              <a:rPr lang="en-US" b="0" i="0" dirty="0" err="1">
                <a:solidFill>
                  <a:srgbClr val="008200"/>
                </a:solidFill>
                <a:effectLst/>
                <a:latin typeface="inter-regular"/>
              </a:rPr>
              <a:t>NameComparator</a:t>
            </a: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 to sort the elements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Collections.sort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al,</a:t>
            </a:r>
            <a:r>
              <a:rPr lang="en-US" b="1" i="0" dirty="0" err="1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NameComparator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());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//Traversing the elements of list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for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(Student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: al){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System.out.println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st.rollno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+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 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+st.name+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 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+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st.age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}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System.out.println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"sorting by Age"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//Using </a:t>
            </a:r>
            <a:r>
              <a:rPr lang="en-US" b="0" i="0" dirty="0" err="1">
                <a:solidFill>
                  <a:srgbClr val="008200"/>
                </a:solidFill>
                <a:effectLst/>
                <a:latin typeface="inter-regular"/>
              </a:rPr>
              <a:t>AgeComparator</a:t>
            </a: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 to sort the elements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Collections.sort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al,</a:t>
            </a:r>
            <a:r>
              <a:rPr lang="en-US" b="1" i="0" dirty="0" err="1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AgeComparator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());  </a:t>
            </a:r>
          </a:p>
        </p:txBody>
      </p:sp>
    </p:spTree>
    <p:extLst>
      <p:ext uri="{BB962C8B-B14F-4D97-AF65-F5344CB8AC3E}">
        <p14:creationId xmlns:p14="http://schemas.microsoft.com/office/powerpoint/2010/main" val="1214397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B1B930-8FAA-4249-A1D5-D0411C7AD3FF}"/>
              </a:ext>
            </a:extLst>
          </p:cNvPr>
          <p:cNvSpPr txBox="1"/>
          <p:nvPr/>
        </p:nvSpPr>
        <p:spPr>
          <a:xfrm>
            <a:off x="409575" y="228600"/>
            <a:ext cx="103441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</a:t>
            </a:r>
            <a:r>
              <a:rPr lang="en-US" b="0" i="0" dirty="0" err="1">
                <a:solidFill>
                  <a:srgbClr val="008200"/>
                </a:solidFill>
                <a:effectLst/>
                <a:latin typeface="inter-regular"/>
              </a:rPr>
              <a:t>Travering</a:t>
            </a: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 the list again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for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(Student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: al){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System.out.println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st.rollno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+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 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+st.name+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 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+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st.age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}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}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}  </a:t>
            </a:r>
          </a:p>
          <a:p>
            <a:pPr algn="just"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inter-regular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inter-regular"/>
              </a:rPr>
              <a:t>Output: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Sorting by Name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106 Ajay 27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105 Jai 21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101 Vijay 23</a:t>
            </a:r>
          </a:p>
          <a:p>
            <a:pPr algn="just"/>
            <a:endParaRPr lang="en-US" b="0" i="0" dirty="0">
              <a:solidFill>
                <a:srgbClr val="000000"/>
              </a:solidFill>
              <a:effectLst/>
              <a:latin typeface="inter-regular"/>
            </a:endParaRP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Sorting by Age       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105 Jai 21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101 Vijay 23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106 Ajay 27</a:t>
            </a:r>
          </a:p>
        </p:txBody>
      </p:sp>
    </p:spTree>
    <p:extLst>
      <p:ext uri="{BB962C8B-B14F-4D97-AF65-F5344CB8AC3E}">
        <p14:creationId xmlns:p14="http://schemas.microsoft.com/office/powerpoint/2010/main" val="2091406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400050" y="304800"/>
            <a:ext cx="116205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Collections</a:t>
            </a: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A framework that provides an architecture to store and manipulate group of objects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Collection represents a single unit of objects i.e. group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Java Collection framework provides many interfaces and classes: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  Interfaces : Set, List, Queue, deque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Classes: </a:t>
            </a:r>
            <a:r>
              <a:rPr lang="en-US" sz="2800" dirty="0" err="1"/>
              <a:t>ArrayList</a:t>
            </a:r>
            <a:r>
              <a:rPr lang="en-US" sz="2800" dirty="0"/>
              <a:t>, </a:t>
            </a:r>
            <a:r>
              <a:rPr lang="en-US" sz="2800" dirty="0" err="1"/>
              <a:t>Linkedlist</a:t>
            </a:r>
            <a:r>
              <a:rPr lang="en-US" sz="2800" dirty="0"/>
              <a:t>, </a:t>
            </a:r>
            <a:r>
              <a:rPr lang="en-US" sz="2800" dirty="0" err="1"/>
              <a:t>hashset</a:t>
            </a:r>
            <a:r>
              <a:rPr lang="en-US" sz="2800" dirty="0"/>
              <a:t> , </a:t>
            </a:r>
            <a:r>
              <a:rPr lang="en-US" sz="2800" dirty="0" err="1"/>
              <a:t>treeset</a:t>
            </a:r>
            <a:endParaRPr lang="en-US" sz="2800" dirty="0"/>
          </a:p>
          <a:p>
            <a:r>
              <a:rPr lang="en-US" sz="2800" dirty="0"/>
              <a:t>  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721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95249" y="247650"/>
            <a:ext cx="11991975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Lists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Interface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Facility to maintain ordered collection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Can have duplicate elements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Null elements can be stored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Found in </a:t>
            </a:r>
            <a:r>
              <a:rPr lang="en-US" sz="2800" dirty="0" err="1"/>
              <a:t>java.util</a:t>
            </a:r>
            <a:r>
              <a:rPr lang="en-US" sz="2800" dirty="0"/>
              <a:t> package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Implementations are </a:t>
            </a:r>
            <a:r>
              <a:rPr lang="en-US" sz="2800" dirty="0" err="1"/>
              <a:t>ArrayList</a:t>
            </a:r>
            <a:r>
              <a:rPr lang="en-US" sz="2800" dirty="0"/>
              <a:t>, LinkedList, Stack &amp; Vector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METHODS: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1.  void add(int index, E element) : To insert specific element at specific position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2. void clear()  : removes all elements from list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3. Boolean contains(Object o) : returns true if list contains specified element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4. int </a:t>
            </a:r>
            <a:r>
              <a:rPr lang="en-US" sz="2400" dirty="0" err="1"/>
              <a:t>indexOf</a:t>
            </a:r>
            <a:r>
              <a:rPr lang="en-US" sz="2400" dirty="0"/>
              <a:t>(Object o) : returns index of first occurrence of specified element , OW -1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5. remove(int index) : removes element present at specified position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6. int size() : returns number of elements present in list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273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00C967-966B-42E8-B7C4-244111552D7D}"/>
              </a:ext>
            </a:extLst>
          </p:cNvPr>
          <p:cNvSpPr txBox="1"/>
          <p:nvPr/>
        </p:nvSpPr>
        <p:spPr>
          <a:xfrm>
            <a:off x="209550" y="161925"/>
            <a:ext cx="118872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en-US" dirty="0">
                <a:solidFill>
                  <a:srgbClr val="333333"/>
                </a:solidFill>
                <a:latin typeface="inter-regular"/>
              </a:rPr>
              <a:t>//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example of List where we are using the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inter-regular"/>
              </a:rPr>
              <a:t>ArrayList</a:t>
            </a:r>
            <a:r>
              <a:rPr lang="en-US" b="0" i="0" dirty="0">
                <a:solidFill>
                  <a:srgbClr val="333333"/>
                </a:solidFill>
                <a:effectLst/>
                <a:latin typeface="inter-regular"/>
              </a:rPr>
              <a:t> class as the implementation.</a:t>
            </a:r>
            <a:endParaRPr lang="en-US" b="1" i="0" dirty="0">
              <a:solidFill>
                <a:srgbClr val="006699"/>
              </a:solidFill>
              <a:effectLst/>
              <a:latin typeface="inter-regular"/>
            </a:endParaRPr>
          </a:p>
          <a:p>
            <a:pPr algn="just">
              <a:buFont typeface="+mj-lt"/>
              <a:buAutoNum type="arabicPeriod"/>
            </a:pPr>
            <a:endParaRPr lang="en-US" b="1" dirty="0">
              <a:solidFill>
                <a:srgbClr val="006699"/>
              </a:solidFill>
              <a:latin typeface="inter-regular"/>
            </a:endParaRP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import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java.util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.*;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public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class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ListExample1{  </a:t>
            </a:r>
          </a:p>
          <a:p>
            <a:pPr algn="just">
              <a:buFont typeface="+mj-lt"/>
              <a:buAutoNum type="arabicPeriod"/>
            </a:pP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public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static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void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main(String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args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[]){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//Creating a List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List&lt;String&gt; list=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new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ArrayList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&lt;String&gt;();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//Adding elements in the List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list.add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"Mango"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list.add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"Apple"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list.add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"Banana"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list.add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</a:t>
            </a:r>
            <a:r>
              <a:rPr lang="en-US" b="0" i="0" dirty="0">
                <a:solidFill>
                  <a:srgbClr val="0000FF"/>
                </a:solidFill>
                <a:effectLst/>
                <a:latin typeface="inter-regular"/>
              </a:rPr>
              <a:t>"Grapes"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);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0" i="0" dirty="0">
                <a:solidFill>
                  <a:srgbClr val="008200"/>
                </a:solidFill>
                <a:effectLst/>
                <a:latin typeface="inter-regular"/>
              </a:rPr>
              <a:t>//Iterating the List element using for-each loop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</a:t>
            </a:r>
            <a:r>
              <a:rPr lang="en-US" b="1" i="0" dirty="0">
                <a:solidFill>
                  <a:srgbClr val="006699"/>
                </a:solidFill>
                <a:effectLst/>
                <a:latin typeface="inter-regular"/>
              </a:rPr>
              <a:t>for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(String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fruit:list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)  </a:t>
            </a:r>
          </a:p>
          <a:p>
            <a:pPr algn="just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 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-regular"/>
              </a:rPr>
              <a:t>System.out.println</a:t>
            </a:r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(fruit);  }}</a:t>
            </a:r>
          </a:p>
          <a:p>
            <a:pPr algn="just"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inter-regular"/>
            </a:endParaRP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Output: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Mango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Apple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Banana</a:t>
            </a:r>
          </a:p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inter-regular"/>
              </a:rPr>
              <a:t>Grapes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393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438150" y="133350"/>
            <a:ext cx="11991975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Set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Interface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Facility to maintain </a:t>
            </a:r>
            <a:r>
              <a:rPr lang="en-US" sz="2800" b="1" dirty="0"/>
              <a:t>UNORDERED</a:t>
            </a:r>
            <a:r>
              <a:rPr lang="en-US" sz="2800" dirty="0"/>
              <a:t> collection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b="1" dirty="0"/>
              <a:t>CANNOT</a:t>
            </a:r>
            <a:r>
              <a:rPr lang="en-US" sz="2800" dirty="0"/>
              <a:t> have duplicate elements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Found in </a:t>
            </a:r>
            <a:r>
              <a:rPr lang="en-US" sz="2800" dirty="0" err="1"/>
              <a:t>java.util</a:t>
            </a:r>
            <a:r>
              <a:rPr lang="en-US" sz="2800" dirty="0"/>
              <a:t> package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Implementations are </a:t>
            </a:r>
            <a:r>
              <a:rPr lang="en-US" sz="2800" dirty="0" err="1"/>
              <a:t>ArrayList</a:t>
            </a:r>
            <a:r>
              <a:rPr lang="en-US" sz="2800" dirty="0"/>
              <a:t>, LinkedList, Stack &amp; Vector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METHODS: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1.  </a:t>
            </a:r>
            <a:r>
              <a:rPr lang="en-US" sz="2400" dirty="0" err="1"/>
              <a:t>boolean</a:t>
            </a:r>
            <a:r>
              <a:rPr lang="en-US" sz="2400" dirty="0"/>
              <a:t> add(element) : To insert specific element at specific position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2. void clear()  : removes all elements from set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3. Boolean contains(Object o) : returns true if list contains specified element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4. </a:t>
            </a:r>
            <a:r>
              <a:rPr lang="en-US" sz="2400" dirty="0" err="1"/>
              <a:t>boolean</a:t>
            </a:r>
            <a:r>
              <a:rPr lang="en-US" sz="2400" dirty="0"/>
              <a:t> </a:t>
            </a:r>
            <a:r>
              <a:rPr lang="en-US" sz="2400" dirty="0" err="1"/>
              <a:t>isEmpty</a:t>
            </a:r>
            <a:r>
              <a:rPr lang="en-US" sz="2400" dirty="0"/>
              <a:t>() : returns true if set is empty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5. Boolean remove(Object o) : removes specific element present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6. int size() : returns number of elements present in set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298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9C122C-46D4-4378-BFE4-DD8E5CAFD99D}"/>
              </a:ext>
            </a:extLst>
          </p:cNvPr>
          <p:cNvSpPr txBox="1"/>
          <p:nvPr/>
        </p:nvSpPr>
        <p:spPr>
          <a:xfrm>
            <a:off x="209550" y="352425"/>
            <a:ext cx="1176337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610B4B"/>
                </a:solidFill>
                <a:effectLst/>
                <a:latin typeface="erdana"/>
              </a:rPr>
              <a:t>SetExample1.java</a:t>
            </a:r>
          </a:p>
          <a:p>
            <a:r>
              <a:rPr lang="en-US" dirty="0"/>
              <a:t>import </a:t>
            </a:r>
            <a:r>
              <a:rPr lang="en-US" dirty="0" err="1"/>
              <a:t>java.util</a:t>
            </a:r>
            <a:r>
              <a:rPr lang="en-US" dirty="0"/>
              <a:t>.*;   </a:t>
            </a:r>
          </a:p>
          <a:p>
            <a:r>
              <a:rPr lang="en-US" dirty="0"/>
              <a:t>public class </a:t>
            </a:r>
            <a:r>
              <a:rPr lang="en-US" dirty="0" err="1"/>
              <a:t>setExample</a:t>
            </a:r>
            <a:r>
              <a:rPr lang="en-US" dirty="0"/>
              <a:t>{   </a:t>
            </a:r>
          </a:p>
          <a:p>
            <a:r>
              <a:rPr lang="en-US" dirty="0"/>
              <a:t>    public static void main(String[] </a:t>
            </a:r>
            <a:r>
              <a:rPr lang="en-US" dirty="0" err="1"/>
              <a:t>args</a:t>
            </a:r>
            <a:r>
              <a:rPr lang="en-US" dirty="0"/>
              <a:t>)   </a:t>
            </a:r>
          </a:p>
          <a:p>
            <a:r>
              <a:rPr lang="en-US" dirty="0"/>
              <a:t>    {   </a:t>
            </a:r>
          </a:p>
          <a:p>
            <a:r>
              <a:rPr lang="en-US" dirty="0"/>
              <a:t>        // creating </a:t>
            </a:r>
            <a:r>
              <a:rPr lang="en-US" dirty="0" err="1"/>
              <a:t>LinkedHashSet</a:t>
            </a:r>
            <a:r>
              <a:rPr lang="en-US" dirty="0"/>
              <a:t> using the Set  </a:t>
            </a:r>
          </a:p>
          <a:p>
            <a:r>
              <a:rPr lang="en-US" dirty="0"/>
              <a:t>        Set&lt;String&gt; data = new </a:t>
            </a:r>
            <a:r>
              <a:rPr lang="en-US" dirty="0" err="1"/>
              <a:t>LinkedHashSet</a:t>
            </a:r>
            <a:r>
              <a:rPr lang="en-US" dirty="0"/>
              <a:t>&lt;String&gt;();   </a:t>
            </a:r>
          </a:p>
          <a:p>
            <a:r>
              <a:rPr lang="en-US" dirty="0"/>
              <a:t>    </a:t>
            </a:r>
          </a:p>
          <a:p>
            <a:r>
              <a:rPr lang="en-US" dirty="0"/>
              <a:t>        </a:t>
            </a:r>
            <a:r>
              <a:rPr lang="en-US" dirty="0" err="1"/>
              <a:t>data.add</a:t>
            </a:r>
            <a:r>
              <a:rPr lang="en-US" dirty="0"/>
              <a:t>("</a:t>
            </a:r>
            <a:r>
              <a:rPr lang="en-US" dirty="0" err="1"/>
              <a:t>JavaTpoint</a:t>
            </a:r>
            <a:r>
              <a:rPr lang="en-US" dirty="0"/>
              <a:t>");   </a:t>
            </a:r>
          </a:p>
          <a:p>
            <a:r>
              <a:rPr lang="en-US" dirty="0"/>
              <a:t>        </a:t>
            </a:r>
            <a:r>
              <a:rPr lang="en-US" dirty="0" err="1"/>
              <a:t>data.add</a:t>
            </a:r>
            <a:r>
              <a:rPr lang="en-US" dirty="0"/>
              <a:t>("Set");   </a:t>
            </a:r>
          </a:p>
          <a:p>
            <a:r>
              <a:rPr lang="en-US" dirty="0"/>
              <a:t>        </a:t>
            </a:r>
            <a:r>
              <a:rPr lang="en-US" dirty="0" err="1"/>
              <a:t>data.add</a:t>
            </a:r>
            <a:r>
              <a:rPr lang="en-US" dirty="0"/>
              <a:t>("Example");   </a:t>
            </a:r>
          </a:p>
          <a:p>
            <a:r>
              <a:rPr lang="en-US" dirty="0"/>
              <a:t>        </a:t>
            </a:r>
            <a:r>
              <a:rPr lang="en-US" dirty="0" err="1"/>
              <a:t>data.add</a:t>
            </a:r>
            <a:r>
              <a:rPr lang="en-US" dirty="0"/>
              <a:t>("Set");   </a:t>
            </a:r>
          </a:p>
          <a:p>
            <a:r>
              <a:rPr lang="en-US" dirty="0"/>
              <a:t>    </a:t>
            </a:r>
          </a:p>
          <a:p>
            <a:r>
              <a:rPr lang="en-US" dirty="0"/>
              <a:t>        </a:t>
            </a:r>
            <a:r>
              <a:rPr lang="en-US" dirty="0" err="1"/>
              <a:t>System.out.println</a:t>
            </a:r>
            <a:r>
              <a:rPr lang="en-US" dirty="0"/>
              <a:t>(data);   </a:t>
            </a:r>
          </a:p>
          <a:p>
            <a:r>
              <a:rPr lang="en-US" dirty="0"/>
              <a:t>    }   </a:t>
            </a:r>
          </a:p>
          <a:p>
            <a:r>
              <a:rPr lang="en-US" dirty="0"/>
              <a:t>} </a:t>
            </a:r>
          </a:p>
          <a:p>
            <a:endParaRPr lang="en-US" dirty="0"/>
          </a:p>
          <a:p>
            <a:r>
              <a:rPr lang="en-US" dirty="0"/>
              <a:t>Output:</a:t>
            </a:r>
          </a:p>
          <a:p>
            <a:r>
              <a:rPr lang="en-US" dirty="0"/>
              <a:t>[</a:t>
            </a:r>
            <a:r>
              <a:rPr lang="en-US" dirty="0" err="1"/>
              <a:t>JavaTpoint</a:t>
            </a:r>
            <a:r>
              <a:rPr lang="en-US" dirty="0"/>
              <a:t>, Set, Example ]</a:t>
            </a:r>
          </a:p>
        </p:txBody>
      </p:sp>
    </p:spTree>
    <p:extLst>
      <p:ext uri="{BB962C8B-B14F-4D97-AF65-F5344CB8AC3E}">
        <p14:creationId xmlns:p14="http://schemas.microsoft.com/office/powerpoint/2010/main" val="3206529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438150" y="133350"/>
            <a:ext cx="1199197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Maps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Interface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Maps contains values on the basis of key-value pair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Each key-value pair is known as “Entry”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Contains Unique keys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Map doesn’t allow duplicate keys but you can have duplicate values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Map cannot be traversed so you need to convert it into set using keyset() or </a:t>
            </a:r>
            <a:r>
              <a:rPr lang="en-US" sz="2800" dirty="0" err="1"/>
              <a:t>entrySet</a:t>
            </a:r>
            <a:r>
              <a:rPr lang="en-US" sz="2800" dirty="0"/>
              <a:t>() methods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Implementation of maps: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1.  </a:t>
            </a:r>
            <a:r>
              <a:rPr lang="en-US" sz="2400" dirty="0" err="1"/>
              <a:t>Hashmap</a:t>
            </a:r>
            <a:r>
              <a:rPr lang="en-US" sz="2400" dirty="0"/>
              <a:t> : Allows null keys &amp; values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                       : </a:t>
            </a:r>
            <a:r>
              <a:rPr lang="en-US" sz="2400" dirty="0" err="1"/>
              <a:t>Doesnot</a:t>
            </a:r>
            <a:r>
              <a:rPr lang="en-US" sz="2400" dirty="0"/>
              <a:t> maintain any order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2. </a:t>
            </a:r>
            <a:r>
              <a:rPr lang="en-US" sz="2400" dirty="0" err="1"/>
              <a:t>Treemap</a:t>
            </a:r>
            <a:r>
              <a:rPr lang="en-US" sz="2400" dirty="0"/>
              <a:t>: Does not allow any null key or value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400" dirty="0"/>
              <a:t>                       Maintains ascending orders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5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B24EA-641D-4C7D-81DD-3CB3AD18D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800" b="0" i="0" dirty="0">
                <a:solidFill>
                  <a:srgbClr val="610B4B"/>
                </a:solidFill>
                <a:effectLst/>
                <a:latin typeface="erdana"/>
              </a:rPr>
              <a:t>Java HashMap Example</a:t>
            </a:r>
            <a:br>
              <a:rPr lang="en-US" sz="28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import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java.util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.*;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public class HashMapExample1{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public static void main(String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args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[]){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 HashMap&lt;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Integer,String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&gt; map=new HashMap&lt;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Integer,String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&gt;();//Creating HashMap  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map.put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(1,"Mango");  //Put elements in Map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map.put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(2,"Apple");  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map.put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(3,"Banana"); 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map.put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(4,"Grapes"); 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   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System.out.println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("Iterating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Hashmap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...");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 for(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Map.Entry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m :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map.entrySet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()){  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 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System.out.println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(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m.getKey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()+" "+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m.getValue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());  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  }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} 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}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Output: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 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Iterating </a:t>
            </a:r>
            <a:r>
              <a:rPr lang="en-US" sz="2000" b="0" i="0" dirty="0" err="1">
                <a:solidFill>
                  <a:srgbClr val="610B4B"/>
                </a:solidFill>
                <a:effectLst/>
                <a:latin typeface="erdana"/>
              </a:rPr>
              <a:t>Hashmap</a:t>
            </a:r>
            <a: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  <a:t>…</a:t>
            </a:r>
            <a:br>
              <a:rPr lang="en-US" sz="20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200" b="0" i="0" dirty="0">
                <a:solidFill>
                  <a:srgbClr val="610B4B"/>
                </a:solidFill>
                <a:effectLst/>
                <a:latin typeface="erdana"/>
              </a:rPr>
              <a:t>1 Mango</a:t>
            </a:r>
            <a:br>
              <a:rPr lang="en-US" sz="22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200" b="0" i="0" dirty="0">
                <a:solidFill>
                  <a:srgbClr val="610B4B"/>
                </a:solidFill>
                <a:effectLst/>
                <a:latin typeface="erdana"/>
              </a:rPr>
              <a:t>2 Apple</a:t>
            </a:r>
            <a:br>
              <a:rPr lang="en-US" sz="22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200" b="0" i="0" dirty="0">
                <a:solidFill>
                  <a:srgbClr val="610B4B"/>
                </a:solidFill>
                <a:effectLst/>
                <a:latin typeface="erdana"/>
              </a:rPr>
              <a:t>3 Banana</a:t>
            </a:r>
            <a:br>
              <a:rPr lang="en-US" sz="2200" b="0" i="0" dirty="0">
                <a:solidFill>
                  <a:srgbClr val="610B4B"/>
                </a:solidFill>
                <a:effectLst/>
                <a:latin typeface="erdana"/>
              </a:rPr>
            </a:br>
            <a:r>
              <a:rPr lang="en-US" sz="2200" b="0" i="0" dirty="0">
                <a:solidFill>
                  <a:srgbClr val="610B4B"/>
                </a:solidFill>
                <a:effectLst/>
                <a:latin typeface="erdana"/>
              </a:rPr>
              <a:t>4 Grapes</a:t>
            </a:r>
            <a:br>
              <a:rPr lang="en-US" sz="4000" b="0" i="0" dirty="0">
                <a:solidFill>
                  <a:srgbClr val="610B4B"/>
                </a:solidFill>
                <a:effectLst/>
                <a:latin typeface="erdana"/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1867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CFA88A-6C84-4803-A343-3F9A91E8CFB9}"/>
              </a:ext>
            </a:extLst>
          </p:cNvPr>
          <p:cNvSpPr txBox="1"/>
          <p:nvPr/>
        </p:nvSpPr>
        <p:spPr>
          <a:xfrm>
            <a:off x="323850" y="361950"/>
            <a:ext cx="1175385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610B4B"/>
                </a:solidFill>
                <a:effectLst/>
                <a:latin typeface="erdana"/>
              </a:rPr>
              <a:t>Java </a:t>
            </a:r>
            <a:r>
              <a:rPr lang="en-US" b="0" i="0" dirty="0" err="1">
                <a:solidFill>
                  <a:srgbClr val="610B4B"/>
                </a:solidFill>
                <a:effectLst/>
                <a:latin typeface="erdana"/>
              </a:rPr>
              <a:t>TreeMap</a:t>
            </a:r>
            <a:r>
              <a:rPr lang="en-US" b="0" i="0" dirty="0">
                <a:solidFill>
                  <a:srgbClr val="610B4B"/>
                </a:solidFill>
                <a:effectLst/>
                <a:latin typeface="erdana"/>
              </a:rPr>
              <a:t> Example</a:t>
            </a:r>
          </a:p>
          <a:p>
            <a:r>
              <a:rPr lang="en-US" dirty="0"/>
              <a:t>import </a:t>
            </a:r>
            <a:r>
              <a:rPr lang="en-US" dirty="0" err="1"/>
              <a:t>java.util</a:t>
            </a:r>
            <a:r>
              <a:rPr lang="en-US" dirty="0"/>
              <a:t>.*;  </a:t>
            </a:r>
          </a:p>
          <a:p>
            <a:r>
              <a:rPr lang="en-US" dirty="0"/>
              <a:t>class TreeMap1{  </a:t>
            </a:r>
          </a:p>
          <a:p>
            <a:r>
              <a:rPr lang="en-US" dirty="0"/>
              <a:t> public static void main(String </a:t>
            </a:r>
            <a:r>
              <a:rPr lang="en-US" dirty="0" err="1"/>
              <a:t>args</a:t>
            </a:r>
            <a:r>
              <a:rPr lang="en-US" dirty="0"/>
              <a:t>[]){  </a:t>
            </a:r>
          </a:p>
          <a:p>
            <a:r>
              <a:rPr lang="en-US" dirty="0"/>
              <a:t>   </a:t>
            </a:r>
            <a:r>
              <a:rPr lang="en-US" dirty="0" err="1"/>
              <a:t>TreeMap</a:t>
            </a:r>
            <a:r>
              <a:rPr lang="en-US" dirty="0"/>
              <a:t>&lt;</a:t>
            </a:r>
            <a:r>
              <a:rPr lang="en-US" dirty="0" err="1"/>
              <a:t>Integer,String</a:t>
            </a:r>
            <a:r>
              <a:rPr lang="en-US" dirty="0"/>
              <a:t>&gt; map=new </a:t>
            </a:r>
            <a:r>
              <a:rPr lang="en-US" dirty="0" err="1"/>
              <a:t>TreeMap</a:t>
            </a:r>
            <a:r>
              <a:rPr lang="en-US" dirty="0"/>
              <a:t>&lt;</a:t>
            </a:r>
            <a:r>
              <a:rPr lang="en-US" dirty="0" err="1"/>
              <a:t>Integer,String</a:t>
            </a:r>
            <a:r>
              <a:rPr lang="en-US" dirty="0"/>
              <a:t>&gt;();    </a:t>
            </a:r>
          </a:p>
          <a:p>
            <a:r>
              <a:rPr lang="en-US" dirty="0"/>
              <a:t>      </a:t>
            </a:r>
            <a:r>
              <a:rPr lang="en-US" dirty="0" err="1"/>
              <a:t>map.put</a:t>
            </a:r>
            <a:r>
              <a:rPr lang="en-US" dirty="0"/>
              <a:t>(100,"Amit");    </a:t>
            </a:r>
          </a:p>
          <a:p>
            <a:r>
              <a:rPr lang="en-US" dirty="0"/>
              <a:t>      </a:t>
            </a:r>
            <a:r>
              <a:rPr lang="en-US" dirty="0" err="1"/>
              <a:t>map.put</a:t>
            </a:r>
            <a:r>
              <a:rPr lang="en-US" dirty="0"/>
              <a:t>(102,"Ravi");    </a:t>
            </a:r>
          </a:p>
          <a:p>
            <a:r>
              <a:rPr lang="en-US" dirty="0"/>
              <a:t>      </a:t>
            </a:r>
            <a:r>
              <a:rPr lang="en-US" dirty="0" err="1"/>
              <a:t>map.put</a:t>
            </a:r>
            <a:r>
              <a:rPr lang="en-US" dirty="0"/>
              <a:t>(101,"Vijay");    </a:t>
            </a:r>
          </a:p>
          <a:p>
            <a:r>
              <a:rPr lang="en-US" dirty="0"/>
              <a:t>      </a:t>
            </a:r>
            <a:r>
              <a:rPr lang="en-US" dirty="0" err="1"/>
              <a:t>map.put</a:t>
            </a:r>
            <a:r>
              <a:rPr lang="en-US" dirty="0"/>
              <a:t>(103,"Rahul");    </a:t>
            </a:r>
          </a:p>
          <a:p>
            <a:r>
              <a:rPr lang="en-US" dirty="0"/>
              <a:t>        </a:t>
            </a:r>
          </a:p>
          <a:p>
            <a:r>
              <a:rPr lang="en-US" dirty="0"/>
              <a:t>      for(</a:t>
            </a:r>
            <a:r>
              <a:rPr lang="en-US" dirty="0" err="1"/>
              <a:t>Map.Entry</a:t>
            </a:r>
            <a:r>
              <a:rPr lang="en-US" dirty="0"/>
              <a:t> m:map.entrySet()){    </a:t>
            </a:r>
          </a:p>
          <a:p>
            <a:r>
              <a:rPr lang="en-US" dirty="0"/>
              <a:t>       </a:t>
            </a:r>
            <a:r>
              <a:rPr lang="en-US" dirty="0" err="1"/>
              <a:t>System.out.println</a:t>
            </a:r>
            <a:r>
              <a:rPr lang="en-US" dirty="0"/>
              <a:t>(</a:t>
            </a:r>
            <a:r>
              <a:rPr lang="en-US" dirty="0" err="1"/>
              <a:t>m.getKey</a:t>
            </a:r>
            <a:r>
              <a:rPr lang="en-US" dirty="0"/>
              <a:t>()+" "+</a:t>
            </a:r>
            <a:r>
              <a:rPr lang="en-US" dirty="0" err="1"/>
              <a:t>m.getValue</a:t>
            </a:r>
            <a:r>
              <a:rPr lang="en-US" dirty="0"/>
              <a:t>());    </a:t>
            </a:r>
          </a:p>
          <a:p>
            <a:r>
              <a:rPr lang="en-US" dirty="0"/>
              <a:t>      }    </a:t>
            </a:r>
          </a:p>
          <a:p>
            <a:r>
              <a:rPr lang="en-US" dirty="0"/>
              <a:t> }  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2957DA-3848-4497-8DC9-94CF48BB6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7" y="4733925"/>
            <a:ext cx="31908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29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438150" y="133350"/>
            <a:ext cx="1199197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Iterators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Interface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To iterate over collections of java components entirely one by one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Considered as </a:t>
            </a:r>
            <a:r>
              <a:rPr lang="en-US" sz="2800" b="1" dirty="0"/>
              <a:t>Universal Cursor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b="1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METHODS: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1.  </a:t>
            </a:r>
            <a:r>
              <a:rPr lang="en-US" sz="2800" dirty="0" err="1"/>
              <a:t>boolean</a:t>
            </a:r>
            <a:r>
              <a:rPr lang="en-US" sz="2800" dirty="0"/>
              <a:t> </a:t>
            </a:r>
            <a:r>
              <a:rPr lang="en-US" sz="2800" dirty="0" err="1"/>
              <a:t>hasNext</a:t>
            </a:r>
            <a:r>
              <a:rPr lang="en-US" sz="2800" dirty="0"/>
              <a:t>()  : Returns true if there are more elements left in the iteration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 2. int next() : returns next element in the traversal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3. void remove() : removes only last element traversed</a:t>
            </a:r>
          </a:p>
        </p:txBody>
      </p:sp>
    </p:spTree>
    <p:extLst>
      <p:ext uri="{BB962C8B-B14F-4D97-AF65-F5344CB8AC3E}">
        <p14:creationId xmlns:p14="http://schemas.microsoft.com/office/powerpoint/2010/main" val="1415496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18E805-EC6C-444D-AF0E-2431CC11E289}"/>
              </a:ext>
            </a:extLst>
          </p:cNvPr>
          <p:cNvSpPr txBox="1"/>
          <p:nvPr/>
        </p:nvSpPr>
        <p:spPr>
          <a:xfrm>
            <a:off x="85725" y="0"/>
            <a:ext cx="11839575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rgbClr val="610B38"/>
                </a:solidFill>
                <a:effectLst/>
                <a:latin typeface="erdana"/>
              </a:rPr>
              <a:t>Example of Java Iterator</a:t>
            </a:r>
          </a:p>
          <a:p>
            <a:r>
              <a:rPr lang="en-US" sz="1600" dirty="0"/>
              <a:t>import java.io.*;  </a:t>
            </a:r>
          </a:p>
          <a:p>
            <a:r>
              <a:rPr lang="en-US" sz="1600" dirty="0"/>
              <a:t>import </a:t>
            </a:r>
            <a:r>
              <a:rPr lang="en-US" sz="1600" dirty="0" err="1"/>
              <a:t>java.util</a:t>
            </a:r>
            <a:r>
              <a:rPr lang="en-US" sz="1600" dirty="0"/>
              <a:t>.*;  </a:t>
            </a:r>
          </a:p>
          <a:p>
            <a:r>
              <a:rPr lang="en-US" sz="1600" dirty="0"/>
              <a:t>    </a:t>
            </a:r>
          </a:p>
          <a:p>
            <a:r>
              <a:rPr lang="en-US" sz="1600" dirty="0"/>
              <a:t>public class </a:t>
            </a:r>
            <a:r>
              <a:rPr lang="en-US" sz="1600" dirty="0" err="1"/>
              <a:t>JavaIteratorExample</a:t>
            </a:r>
            <a:r>
              <a:rPr lang="en-US" sz="1600" dirty="0"/>
              <a:t> {  </a:t>
            </a:r>
          </a:p>
          <a:p>
            <a:r>
              <a:rPr lang="en-US" sz="1600" dirty="0"/>
              <a:t>    public static void main(String[] </a:t>
            </a:r>
            <a:r>
              <a:rPr lang="en-US" sz="1600" dirty="0" err="1"/>
              <a:t>args</a:t>
            </a:r>
            <a:r>
              <a:rPr lang="en-US" sz="1600" dirty="0"/>
              <a:t>)  </a:t>
            </a:r>
          </a:p>
          <a:p>
            <a:r>
              <a:rPr lang="en-US" sz="1600" dirty="0"/>
              <a:t>    {  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ArrayList</a:t>
            </a:r>
            <a:r>
              <a:rPr lang="en-US" sz="1600" dirty="0"/>
              <a:t>&lt;String&gt; </a:t>
            </a:r>
            <a:r>
              <a:rPr lang="en-US" sz="1600" dirty="0" err="1"/>
              <a:t>cityNames</a:t>
            </a:r>
            <a:r>
              <a:rPr lang="en-US" sz="1600" dirty="0"/>
              <a:t> = new </a:t>
            </a:r>
            <a:r>
              <a:rPr lang="en-US" sz="1600" dirty="0" err="1"/>
              <a:t>ArrayList</a:t>
            </a:r>
            <a:r>
              <a:rPr lang="en-US" sz="1600" dirty="0"/>
              <a:t>&lt;String&gt;();  </a:t>
            </a:r>
          </a:p>
          <a:p>
            <a:r>
              <a:rPr lang="en-US" sz="1600" dirty="0"/>
              <a:t>    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cityNames.add</a:t>
            </a:r>
            <a:r>
              <a:rPr lang="en-US" sz="1600" dirty="0"/>
              <a:t>("Delhi");  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cityNames.add</a:t>
            </a:r>
            <a:r>
              <a:rPr lang="en-US" sz="1600" dirty="0"/>
              <a:t>("Mumbai");  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cityNames.add</a:t>
            </a:r>
            <a:r>
              <a:rPr lang="en-US" sz="1600" dirty="0"/>
              <a:t>("Kolkata");  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cityNames.add</a:t>
            </a:r>
            <a:r>
              <a:rPr lang="en-US" sz="1600" dirty="0"/>
              <a:t>("Chandigarh");  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cityNames.add</a:t>
            </a:r>
            <a:r>
              <a:rPr lang="en-US" sz="1600" dirty="0"/>
              <a:t>("Noida");  </a:t>
            </a:r>
          </a:p>
          <a:p>
            <a:r>
              <a:rPr lang="en-US" sz="1600" dirty="0"/>
              <a:t>    </a:t>
            </a:r>
          </a:p>
          <a:p>
            <a:r>
              <a:rPr lang="en-US" sz="1600" dirty="0"/>
              <a:t>        // Iterator to iterate the </a:t>
            </a:r>
            <a:r>
              <a:rPr lang="en-US" sz="1600" dirty="0" err="1"/>
              <a:t>cityNames</a:t>
            </a:r>
            <a:r>
              <a:rPr lang="en-US" sz="1600" dirty="0"/>
              <a:t>  </a:t>
            </a:r>
          </a:p>
          <a:p>
            <a:r>
              <a:rPr lang="en-US" sz="1600" dirty="0"/>
              <a:t>        Iterator </a:t>
            </a:r>
            <a:r>
              <a:rPr lang="en-US" sz="1600" dirty="0" err="1"/>
              <a:t>iterator</a:t>
            </a:r>
            <a:r>
              <a:rPr lang="en-US" sz="1600" dirty="0"/>
              <a:t> = </a:t>
            </a:r>
            <a:r>
              <a:rPr lang="en-US" sz="1600" dirty="0" err="1"/>
              <a:t>cityNames.iterator</a:t>
            </a:r>
            <a:r>
              <a:rPr lang="en-US" sz="1600" dirty="0"/>
              <a:t>();  </a:t>
            </a:r>
          </a:p>
          <a:p>
            <a:r>
              <a:rPr lang="en-US" sz="1600" dirty="0"/>
              <a:t>    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System.out.println</a:t>
            </a:r>
            <a:r>
              <a:rPr lang="en-US" sz="1600" dirty="0"/>
              <a:t>("</a:t>
            </a:r>
            <a:r>
              <a:rPr lang="en-US" sz="1600" dirty="0" err="1"/>
              <a:t>CityNames</a:t>
            </a:r>
            <a:r>
              <a:rPr lang="en-US" sz="1600" dirty="0"/>
              <a:t> elements : ");  </a:t>
            </a:r>
          </a:p>
          <a:p>
            <a:r>
              <a:rPr lang="en-US" sz="1600" dirty="0"/>
              <a:t>    </a:t>
            </a:r>
          </a:p>
          <a:p>
            <a:r>
              <a:rPr lang="en-US" sz="1600" dirty="0"/>
              <a:t>        while (</a:t>
            </a:r>
            <a:r>
              <a:rPr lang="en-US" sz="1600" dirty="0" err="1"/>
              <a:t>iterator.hasNext</a:t>
            </a:r>
            <a:r>
              <a:rPr lang="en-US" sz="1600" dirty="0"/>
              <a:t>())  </a:t>
            </a:r>
          </a:p>
          <a:p>
            <a:r>
              <a:rPr lang="en-US" sz="1600" dirty="0"/>
              <a:t>            </a:t>
            </a:r>
            <a:r>
              <a:rPr lang="en-US" sz="1600" dirty="0" err="1"/>
              <a:t>System.out.print</a:t>
            </a:r>
            <a:r>
              <a:rPr lang="en-US" sz="1600" dirty="0"/>
              <a:t>(</a:t>
            </a:r>
            <a:r>
              <a:rPr lang="en-US" sz="1600" dirty="0" err="1"/>
              <a:t>iterator.next</a:t>
            </a:r>
            <a:r>
              <a:rPr lang="en-US" sz="1600" dirty="0"/>
              <a:t>() + " ");  </a:t>
            </a:r>
          </a:p>
          <a:p>
            <a:r>
              <a:rPr lang="en-US" sz="1600" dirty="0"/>
              <a:t>    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System.out.println</a:t>
            </a:r>
            <a:r>
              <a:rPr lang="en-US" sz="1600" dirty="0"/>
              <a:t>();  </a:t>
            </a:r>
          </a:p>
          <a:p>
            <a:r>
              <a:rPr lang="en-US" sz="1600" dirty="0"/>
              <a:t>    }  </a:t>
            </a:r>
          </a:p>
          <a:p>
            <a:r>
              <a:rPr lang="en-US" sz="1600" dirty="0"/>
              <a:t>}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D0F2AB-AAAC-43A8-A3D3-E46424AB2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537" y="4714875"/>
            <a:ext cx="503872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76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438150" y="133350"/>
            <a:ext cx="1199197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Package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Group of similar types of classes, interfaces and sub-packages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Can be categorized in two forms: Built-in package, User-defined package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Advantages: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1. Used to categorize classes &amp; interfaces  so that they can easily maintained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2.provides access protection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3. Removes naming collision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Package inside package is called </a:t>
            </a:r>
            <a:r>
              <a:rPr lang="en-US" sz="2800" dirty="0" err="1"/>
              <a:t>subpackage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If you import a package, </a:t>
            </a:r>
            <a:r>
              <a:rPr lang="en-US" sz="2800" dirty="0" err="1"/>
              <a:t>subpackages</a:t>
            </a:r>
            <a:r>
              <a:rPr lang="en-US" sz="2800" dirty="0"/>
              <a:t> will not be imported.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lvl="4"/>
            <a:endParaRPr lang="en-US" sz="2800" dirty="0"/>
          </a:p>
          <a:p>
            <a:pPr lvl="4"/>
            <a:endParaRPr lang="en-US" sz="2800" dirty="0"/>
          </a:p>
          <a:p>
            <a:pPr lvl="4"/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3010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0" y="276225"/>
            <a:ext cx="1199197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Import : 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inter-regular"/>
              </a:rPr>
              <a:t>To use the Java packages in our programs, 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inter-bold"/>
              </a:rPr>
              <a:t>import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inter-regular"/>
              </a:rPr>
              <a:t> keyword is used.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333333"/>
              </a:solidFill>
              <a:latin typeface="inter-regular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Example: package </a:t>
            </a:r>
            <a:r>
              <a:rPr lang="en-US" sz="2800" dirty="0" err="1"/>
              <a:t>myPack</a:t>
            </a:r>
            <a:r>
              <a:rPr lang="en-US" sz="2800" dirty="0"/>
              <a:t>;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                 public class ABC{</a:t>
            </a:r>
          </a:p>
          <a:p>
            <a:pPr lvl="4"/>
            <a:r>
              <a:rPr lang="en-US" sz="2800" dirty="0"/>
              <a:t>   public static void main(String </a:t>
            </a:r>
            <a:r>
              <a:rPr lang="en-US" sz="2800" dirty="0" err="1"/>
              <a:t>args</a:t>
            </a:r>
            <a:r>
              <a:rPr lang="en-US" sz="2800" dirty="0"/>
              <a:t>[]){</a:t>
            </a:r>
          </a:p>
          <a:p>
            <a:pPr lvl="4"/>
            <a:r>
              <a:rPr lang="en-US" sz="2800" dirty="0"/>
              <a:t>       </a:t>
            </a:r>
            <a:r>
              <a:rPr lang="en-US" sz="2800" dirty="0" err="1"/>
              <a:t>System.out.println</a:t>
            </a:r>
            <a:r>
              <a:rPr lang="en-US" sz="2800" dirty="0"/>
              <a:t>(“Welcome”);}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333333"/>
              </a:solidFill>
              <a:latin typeface="inter-regular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333333"/>
                </a:solidFill>
                <a:latin typeface="inter-regular"/>
              </a:rPr>
              <a:t>Import </a:t>
            </a:r>
            <a:r>
              <a:rPr lang="en-US" sz="2800" dirty="0" err="1">
                <a:solidFill>
                  <a:srgbClr val="333333"/>
                </a:solidFill>
                <a:latin typeface="inter-regular"/>
              </a:rPr>
              <a:t>myPack</a:t>
            </a:r>
            <a:r>
              <a:rPr lang="en-US" sz="2800" dirty="0">
                <a:solidFill>
                  <a:srgbClr val="333333"/>
                </a:solidFill>
                <a:latin typeface="inter-regular"/>
              </a:rPr>
              <a:t>.*;</a:t>
            </a:r>
          </a:p>
          <a:p>
            <a:r>
              <a:rPr lang="en-US" sz="2800" dirty="0"/>
              <a:t> </a:t>
            </a:r>
          </a:p>
          <a:p>
            <a:pPr lvl="4"/>
            <a:endParaRPr lang="en-US" sz="2800" dirty="0"/>
          </a:p>
          <a:p>
            <a:pPr lvl="4"/>
            <a:endParaRPr lang="en-US" sz="2800" dirty="0"/>
          </a:p>
          <a:p>
            <a:pPr lvl="4"/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8840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0" y="276225"/>
            <a:ext cx="1199197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Classpath</a:t>
            </a:r>
            <a:r>
              <a:rPr lang="en-US" sz="2800" dirty="0"/>
              <a:t>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Parameter that specifies the location of user defined classes  and packages.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Can be set either on </a:t>
            </a:r>
            <a:r>
              <a:rPr lang="en-US" sz="2800" dirty="0" err="1"/>
              <a:t>cmd</a:t>
            </a:r>
            <a:r>
              <a:rPr lang="en-US" sz="2800" dirty="0"/>
              <a:t> line or through Environment variable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0000"/>
                </a:solidFill>
              </a:rPr>
              <a:t>ACCESS CONTROL</a:t>
            </a:r>
            <a:r>
              <a:rPr lang="en-US" sz="2800" dirty="0"/>
              <a:t>: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To restrict access  of certain members of class to specific parts of program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/>
              <a:t>Done using access modifiers: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lvl="4"/>
            <a:endParaRPr lang="en-US" sz="2800" dirty="0"/>
          </a:p>
          <a:p>
            <a:pPr lvl="4"/>
            <a:endParaRPr lang="en-US" sz="2800" dirty="0"/>
          </a:p>
          <a:p>
            <a:pPr lvl="4"/>
            <a:r>
              <a:rPr lang="en-US" sz="28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D914D0-AA9F-4FD8-8C5B-D7DE07833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3509962"/>
            <a:ext cx="781050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27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1BFB3B-6D91-4CDD-899C-610C40E86C3F}"/>
              </a:ext>
            </a:extLst>
          </p:cNvPr>
          <p:cNvSpPr txBox="1"/>
          <p:nvPr/>
        </p:nvSpPr>
        <p:spPr>
          <a:xfrm>
            <a:off x="5208104" y="2647122"/>
            <a:ext cx="1775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QnA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5119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2160</Words>
  <Application>Microsoft Office PowerPoint</Application>
  <PresentationFormat>Widescreen</PresentationFormat>
  <Paragraphs>357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erdana</vt:lpstr>
      <vt:lpstr>inter-bold</vt:lpstr>
      <vt:lpstr>inter-regular</vt:lpstr>
      <vt:lpstr>times new roman</vt:lpstr>
      <vt:lpstr>Wingdings</vt:lpstr>
      <vt:lpstr>Office Theme</vt:lpstr>
      <vt:lpstr>JAVA Collection Framework &amp; Packages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Java HashMap Example   import java.util.*;   public class HashMapExample1{    public static void main(String args[]){      HashMap&lt;Integer,String&gt; map=new HashMap&lt;Integer,String&gt;();//Creating HashMap        map.put(1,"Mango");  //Put elements in Map      map.put(2,"Apple");        map.put(3,"Banana");       map.put(4,"Grapes");               System.out.println("Iterating Hashmap...");      for(Map.Entry m : map.entrySet()){         System.out.println(m.getKey()+" "+m.getValue());        }   }   }   Output:   Iterating Hashmap… 1 Mango 2 Apple 3 Banana 4 Grapes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Sayali Bhosale</dc:creator>
  <cp:lastModifiedBy>Sayali Bhosale</cp:lastModifiedBy>
  <cp:revision>27</cp:revision>
  <dcterms:created xsi:type="dcterms:W3CDTF">2022-05-03T16:18:09Z</dcterms:created>
  <dcterms:modified xsi:type="dcterms:W3CDTF">2022-05-20T14:08:53Z</dcterms:modified>
</cp:coreProperties>
</file>