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2" r:id="rId12"/>
    <p:sldId id="267" r:id="rId13"/>
    <p:sldId id="268" r:id="rId14"/>
    <p:sldId id="271" r:id="rId15"/>
    <p:sldId id="270" r:id="rId16"/>
    <p:sldId id="269"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D02967-7EA8-45C3-A59B-3C1CA604AE6F}" v="33" dt="2022-05-20T05:26:51.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yali Bhosale" userId="4af683a5-4431-43d7-a765-8bade75c5c8f" providerId="ADAL" clId="{F1D02967-7EA8-45C3-A59B-3C1CA604AE6F}"/>
    <pc:docChg chg="undo custSel addSld delSld modSld sldOrd">
      <pc:chgData name="Sayali Bhosale" userId="4af683a5-4431-43d7-a765-8bade75c5c8f" providerId="ADAL" clId="{F1D02967-7EA8-45C3-A59B-3C1CA604AE6F}" dt="2022-05-20T05:27:01.129" v="1332"/>
      <pc:docMkLst>
        <pc:docMk/>
      </pc:docMkLst>
      <pc:sldChg chg="modSp mod">
        <pc:chgData name="Sayali Bhosale" userId="4af683a5-4431-43d7-a765-8bade75c5c8f" providerId="ADAL" clId="{F1D02967-7EA8-45C3-A59B-3C1CA604AE6F}" dt="2022-05-19T15:33:56.936" v="1"/>
        <pc:sldMkLst>
          <pc:docMk/>
          <pc:sldMk cId="774786568" sldId="256"/>
        </pc:sldMkLst>
        <pc:spChg chg="mod">
          <ac:chgData name="Sayali Bhosale" userId="4af683a5-4431-43d7-a765-8bade75c5c8f" providerId="ADAL" clId="{F1D02967-7EA8-45C3-A59B-3C1CA604AE6F}" dt="2022-05-19T15:33:56.936" v="1"/>
          <ac:spMkLst>
            <pc:docMk/>
            <pc:sldMk cId="774786568" sldId="256"/>
            <ac:spMk id="2" creationId="{F3A808BA-BF58-4B42-A696-5B325268EA3D}"/>
          </ac:spMkLst>
        </pc:spChg>
      </pc:sldChg>
      <pc:sldChg chg="addSp modSp new mod">
        <pc:chgData name="Sayali Bhosale" userId="4af683a5-4431-43d7-a765-8bade75c5c8f" providerId="ADAL" clId="{F1D02967-7EA8-45C3-A59B-3C1CA604AE6F}" dt="2022-05-19T15:43:35.418" v="283" actId="20577"/>
        <pc:sldMkLst>
          <pc:docMk/>
          <pc:sldMk cId="3375647445" sldId="257"/>
        </pc:sldMkLst>
        <pc:spChg chg="add mod">
          <ac:chgData name="Sayali Bhosale" userId="4af683a5-4431-43d7-a765-8bade75c5c8f" providerId="ADAL" clId="{F1D02967-7EA8-45C3-A59B-3C1CA604AE6F}" dt="2022-05-19T15:43:35.418" v="283" actId="20577"/>
          <ac:spMkLst>
            <pc:docMk/>
            <pc:sldMk cId="3375647445" sldId="257"/>
            <ac:spMk id="2" creationId="{99F1B16D-ABB6-4F95-BBE9-BF774E66CC13}"/>
          </ac:spMkLst>
        </pc:spChg>
      </pc:sldChg>
      <pc:sldChg chg="addSp modSp add mod">
        <pc:chgData name="Sayali Bhosale" userId="4af683a5-4431-43d7-a765-8bade75c5c8f" providerId="ADAL" clId="{F1D02967-7EA8-45C3-A59B-3C1CA604AE6F}" dt="2022-05-19T15:48:14.588" v="315" actId="14100"/>
        <pc:sldMkLst>
          <pc:docMk/>
          <pc:sldMk cId="465123417" sldId="258"/>
        </pc:sldMkLst>
        <pc:spChg chg="mod">
          <ac:chgData name="Sayali Bhosale" userId="4af683a5-4431-43d7-a765-8bade75c5c8f" providerId="ADAL" clId="{F1D02967-7EA8-45C3-A59B-3C1CA604AE6F}" dt="2022-05-19T15:45:11.660" v="311" actId="20577"/>
          <ac:spMkLst>
            <pc:docMk/>
            <pc:sldMk cId="465123417" sldId="258"/>
            <ac:spMk id="2" creationId="{99F1B16D-ABB6-4F95-BBE9-BF774E66CC13}"/>
          </ac:spMkLst>
        </pc:spChg>
        <pc:picChg chg="add mod">
          <ac:chgData name="Sayali Bhosale" userId="4af683a5-4431-43d7-a765-8bade75c5c8f" providerId="ADAL" clId="{F1D02967-7EA8-45C3-A59B-3C1CA604AE6F}" dt="2022-05-19T15:48:14.588" v="315" actId="14100"/>
          <ac:picMkLst>
            <pc:docMk/>
            <pc:sldMk cId="465123417" sldId="258"/>
            <ac:picMk id="4" creationId="{4564CA8A-E493-465E-9A0A-54AD21D4F323}"/>
          </ac:picMkLst>
        </pc:picChg>
      </pc:sldChg>
      <pc:sldChg chg="modSp add mod ord">
        <pc:chgData name="Sayali Bhosale" userId="4af683a5-4431-43d7-a765-8bade75c5c8f" providerId="ADAL" clId="{F1D02967-7EA8-45C3-A59B-3C1CA604AE6F}" dt="2022-05-19T16:08:14.414" v="388" actId="20577"/>
        <pc:sldMkLst>
          <pc:docMk/>
          <pc:sldMk cId="4233895522" sldId="259"/>
        </pc:sldMkLst>
        <pc:spChg chg="mod">
          <ac:chgData name="Sayali Bhosale" userId="4af683a5-4431-43d7-a765-8bade75c5c8f" providerId="ADAL" clId="{F1D02967-7EA8-45C3-A59B-3C1CA604AE6F}" dt="2022-05-19T16:08:14.414" v="388" actId="20577"/>
          <ac:spMkLst>
            <pc:docMk/>
            <pc:sldMk cId="4233895522" sldId="259"/>
            <ac:spMk id="2" creationId="{99F1B16D-ABB6-4F95-BBE9-BF774E66CC13}"/>
          </ac:spMkLst>
        </pc:spChg>
      </pc:sldChg>
      <pc:sldChg chg="addSp delSp modSp add mod ord">
        <pc:chgData name="Sayali Bhosale" userId="4af683a5-4431-43d7-a765-8bade75c5c8f" providerId="ADAL" clId="{F1D02967-7EA8-45C3-A59B-3C1CA604AE6F}" dt="2022-05-19T16:06:47.950" v="381"/>
        <pc:sldMkLst>
          <pc:docMk/>
          <pc:sldMk cId="4101987102" sldId="260"/>
        </pc:sldMkLst>
        <pc:spChg chg="del mod">
          <ac:chgData name="Sayali Bhosale" userId="4af683a5-4431-43d7-a765-8bade75c5c8f" providerId="ADAL" clId="{F1D02967-7EA8-45C3-A59B-3C1CA604AE6F}" dt="2022-05-19T15:51:49.103" v="341"/>
          <ac:spMkLst>
            <pc:docMk/>
            <pc:sldMk cId="4101987102" sldId="260"/>
            <ac:spMk id="2" creationId="{99F1B16D-ABB6-4F95-BBE9-BF774E66CC13}"/>
          </ac:spMkLst>
        </pc:spChg>
        <pc:spChg chg="add mod">
          <ac:chgData name="Sayali Bhosale" userId="4af683a5-4431-43d7-a765-8bade75c5c8f" providerId="ADAL" clId="{F1D02967-7EA8-45C3-A59B-3C1CA604AE6F}" dt="2022-05-19T16:06:06.296" v="372"/>
          <ac:spMkLst>
            <pc:docMk/>
            <pc:sldMk cId="4101987102" sldId="260"/>
            <ac:spMk id="3" creationId="{3969551C-AC39-4369-8EFF-DD9D429F6C70}"/>
          </ac:spMkLst>
        </pc:spChg>
        <pc:spChg chg="add del">
          <ac:chgData name="Sayali Bhosale" userId="4af683a5-4431-43d7-a765-8bade75c5c8f" providerId="ADAL" clId="{F1D02967-7EA8-45C3-A59B-3C1CA604AE6F}" dt="2022-05-19T16:05:54.219" v="371"/>
          <ac:spMkLst>
            <pc:docMk/>
            <pc:sldMk cId="4101987102" sldId="260"/>
            <ac:spMk id="4" creationId="{EBD817A0-C1AF-4645-85EB-4C9437ADE823}"/>
          </ac:spMkLst>
        </pc:spChg>
      </pc:sldChg>
      <pc:sldChg chg="modSp add mod ord">
        <pc:chgData name="Sayali Bhosale" userId="4af683a5-4431-43d7-a765-8bade75c5c8f" providerId="ADAL" clId="{F1D02967-7EA8-45C3-A59B-3C1CA604AE6F}" dt="2022-05-19T16:10:57.381" v="411" actId="20577"/>
        <pc:sldMkLst>
          <pc:docMk/>
          <pc:sldMk cId="146712854" sldId="261"/>
        </pc:sldMkLst>
        <pc:spChg chg="mod">
          <ac:chgData name="Sayali Bhosale" userId="4af683a5-4431-43d7-a765-8bade75c5c8f" providerId="ADAL" clId="{F1D02967-7EA8-45C3-A59B-3C1CA604AE6F}" dt="2022-05-19T16:10:57.381" v="411" actId="20577"/>
          <ac:spMkLst>
            <pc:docMk/>
            <pc:sldMk cId="146712854" sldId="261"/>
            <ac:spMk id="3" creationId="{3969551C-AC39-4369-8EFF-DD9D429F6C70}"/>
          </ac:spMkLst>
        </pc:spChg>
      </pc:sldChg>
      <pc:sldChg chg="modSp add mod">
        <pc:chgData name="Sayali Bhosale" userId="4af683a5-4431-43d7-a765-8bade75c5c8f" providerId="ADAL" clId="{F1D02967-7EA8-45C3-A59B-3C1CA604AE6F}" dt="2022-05-19T18:48:22.083" v="620" actId="403"/>
        <pc:sldMkLst>
          <pc:docMk/>
          <pc:sldMk cId="854778335" sldId="262"/>
        </pc:sldMkLst>
        <pc:spChg chg="mod">
          <ac:chgData name="Sayali Bhosale" userId="4af683a5-4431-43d7-a765-8bade75c5c8f" providerId="ADAL" clId="{F1D02967-7EA8-45C3-A59B-3C1CA604AE6F}" dt="2022-05-19T18:48:22.083" v="620" actId="403"/>
          <ac:spMkLst>
            <pc:docMk/>
            <pc:sldMk cId="854778335" sldId="262"/>
            <ac:spMk id="3" creationId="{3969551C-AC39-4369-8EFF-DD9D429F6C70}"/>
          </ac:spMkLst>
        </pc:spChg>
      </pc:sldChg>
      <pc:sldChg chg="modSp add mod">
        <pc:chgData name="Sayali Bhosale" userId="4af683a5-4431-43d7-a765-8bade75c5c8f" providerId="ADAL" clId="{F1D02967-7EA8-45C3-A59B-3C1CA604AE6F}" dt="2022-05-19T18:40:01.574" v="506" actId="20577"/>
        <pc:sldMkLst>
          <pc:docMk/>
          <pc:sldMk cId="131299190" sldId="263"/>
        </pc:sldMkLst>
        <pc:spChg chg="mod">
          <ac:chgData name="Sayali Bhosale" userId="4af683a5-4431-43d7-a765-8bade75c5c8f" providerId="ADAL" clId="{F1D02967-7EA8-45C3-A59B-3C1CA604AE6F}" dt="2022-05-19T18:40:01.574" v="506" actId="20577"/>
          <ac:spMkLst>
            <pc:docMk/>
            <pc:sldMk cId="131299190" sldId="263"/>
            <ac:spMk id="3" creationId="{3969551C-AC39-4369-8EFF-DD9D429F6C70}"/>
          </ac:spMkLst>
        </pc:spChg>
      </pc:sldChg>
      <pc:sldChg chg="modSp add mod">
        <pc:chgData name="Sayali Bhosale" userId="4af683a5-4431-43d7-a765-8bade75c5c8f" providerId="ADAL" clId="{F1D02967-7EA8-45C3-A59B-3C1CA604AE6F}" dt="2022-05-19T18:39:04.628" v="479"/>
        <pc:sldMkLst>
          <pc:docMk/>
          <pc:sldMk cId="1682833699" sldId="264"/>
        </pc:sldMkLst>
        <pc:spChg chg="mod">
          <ac:chgData name="Sayali Bhosale" userId="4af683a5-4431-43d7-a765-8bade75c5c8f" providerId="ADAL" clId="{F1D02967-7EA8-45C3-A59B-3C1CA604AE6F}" dt="2022-05-19T18:39:04.628" v="479"/>
          <ac:spMkLst>
            <pc:docMk/>
            <pc:sldMk cId="1682833699" sldId="264"/>
            <ac:spMk id="3" creationId="{3969551C-AC39-4369-8EFF-DD9D429F6C70}"/>
          </ac:spMkLst>
        </pc:spChg>
      </pc:sldChg>
      <pc:sldChg chg="modSp add mod">
        <pc:chgData name="Sayali Bhosale" userId="4af683a5-4431-43d7-a765-8bade75c5c8f" providerId="ADAL" clId="{F1D02967-7EA8-45C3-A59B-3C1CA604AE6F}" dt="2022-05-19T18:42:30.889" v="566" actId="20577"/>
        <pc:sldMkLst>
          <pc:docMk/>
          <pc:sldMk cId="2854998078" sldId="265"/>
        </pc:sldMkLst>
        <pc:spChg chg="mod">
          <ac:chgData name="Sayali Bhosale" userId="4af683a5-4431-43d7-a765-8bade75c5c8f" providerId="ADAL" clId="{F1D02967-7EA8-45C3-A59B-3C1CA604AE6F}" dt="2022-05-19T18:42:30.889" v="566" actId="20577"/>
          <ac:spMkLst>
            <pc:docMk/>
            <pc:sldMk cId="2854998078" sldId="265"/>
            <ac:spMk id="3" creationId="{3969551C-AC39-4369-8EFF-DD9D429F6C70}"/>
          </ac:spMkLst>
        </pc:spChg>
      </pc:sldChg>
      <pc:sldChg chg="modSp add mod">
        <pc:chgData name="Sayali Bhosale" userId="4af683a5-4431-43d7-a765-8bade75c5c8f" providerId="ADAL" clId="{F1D02967-7EA8-45C3-A59B-3C1CA604AE6F}" dt="2022-05-19T18:44:05.222" v="581" actId="1076"/>
        <pc:sldMkLst>
          <pc:docMk/>
          <pc:sldMk cId="1116745795" sldId="266"/>
        </pc:sldMkLst>
        <pc:spChg chg="mod">
          <ac:chgData name="Sayali Bhosale" userId="4af683a5-4431-43d7-a765-8bade75c5c8f" providerId="ADAL" clId="{F1D02967-7EA8-45C3-A59B-3C1CA604AE6F}" dt="2022-05-19T18:44:05.222" v="581" actId="1076"/>
          <ac:spMkLst>
            <pc:docMk/>
            <pc:sldMk cId="1116745795" sldId="266"/>
            <ac:spMk id="3" creationId="{3969551C-AC39-4369-8EFF-DD9D429F6C70}"/>
          </ac:spMkLst>
        </pc:spChg>
      </pc:sldChg>
      <pc:sldChg chg="modSp add mod">
        <pc:chgData name="Sayali Bhosale" userId="4af683a5-4431-43d7-a765-8bade75c5c8f" providerId="ADAL" clId="{F1D02967-7EA8-45C3-A59B-3C1CA604AE6F}" dt="2022-05-19T18:49:33.979" v="629" actId="404"/>
        <pc:sldMkLst>
          <pc:docMk/>
          <pc:sldMk cId="2094768279" sldId="267"/>
        </pc:sldMkLst>
        <pc:spChg chg="mod">
          <ac:chgData name="Sayali Bhosale" userId="4af683a5-4431-43d7-a765-8bade75c5c8f" providerId="ADAL" clId="{F1D02967-7EA8-45C3-A59B-3C1CA604AE6F}" dt="2022-05-19T18:49:33.979" v="629" actId="404"/>
          <ac:spMkLst>
            <pc:docMk/>
            <pc:sldMk cId="2094768279" sldId="267"/>
            <ac:spMk id="3" creationId="{3969551C-AC39-4369-8EFF-DD9D429F6C70}"/>
          </ac:spMkLst>
        </pc:spChg>
      </pc:sldChg>
      <pc:sldChg chg="modSp add mod">
        <pc:chgData name="Sayali Bhosale" userId="4af683a5-4431-43d7-a765-8bade75c5c8f" providerId="ADAL" clId="{F1D02967-7EA8-45C3-A59B-3C1CA604AE6F}" dt="2022-05-19T18:55:31.048" v="800" actId="20577"/>
        <pc:sldMkLst>
          <pc:docMk/>
          <pc:sldMk cId="218609694" sldId="268"/>
        </pc:sldMkLst>
        <pc:spChg chg="mod">
          <ac:chgData name="Sayali Bhosale" userId="4af683a5-4431-43d7-a765-8bade75c5c8f" providerId="ADAL" clId="{F1D02967-7EA8-45C3-A59B-3C1CA604AE6F}" dt="2022-05-19T18:55:31.048" v="800" actId="20577"/>
          <ac:spMkLst>
            <pc:docMk/>
            <pc:sldMk cId="218609694" sldId="268"/>
            <ac:spMk id="3" creationId="{3969551C-AC39-4369-8EFF-DD9D429F6C70}"/>
          </ac:spMkLst>
        </pc:spChg>
      </pc:sldChg>
      <pc:sldChg chg="modSp add mod ord">
        <pc:chgData name="Sayali Bhosale" userId="4af683a5-4431-43d7-a765-8bade75c5c8f" providerId="ADAL" clId="{F1D02967-7EA8-45C3-A59B-3C1CA604AE6F}" dt="2022-05-19T19:00:02.070" v="851" actId="403"/>
        <pc:sldMkLst>
          <pc:docMk/>
          <pc:sldMk cId="1469068745" sldId="269"/>
        </pc:sldMkLst>
        <pc:spChg chg="mod">
          <ac:chgData name="Sayali Bhosale" userId="4af683a5-4431-43d7-a765-8bade75c5c8f" providerId="ADAL" clId="{F1D02967-7EA8-45C3-A59B-3C1CA604AE6F}" dt="2022-05-19T19:00:02.070" v="851" actId="403"/>
          <ac:spMkLst>
            <pc:docMk/>
            <pc:sldMk cId="1469068745" sldId="269"/>
            <ac:spMk id="3" creationId="{3969551C-AC39-4369-8EFF-DD9D429F6C70}"/>
          </ac:spMkLst>
        </pc:spChg>
      </pc:sldChg>
      <pc:sldChg chg="modSp add mod ord">
        <pc:chgData name="Sayali Bhosale" userId="4af683a5-4431-43d7-a765-8bade75c5c8f" providerId="ADAL" clId="{F1D02967-7EA8-45C3-A59B-3C1CA604AE6F}" dt="2022-05-19T18:59:14.285" v="843"/>
        <pc:sldMkLst>
          <pc:docMk/>
          <pc:sldMk cId="1073313677" sldId="270"/>
        </pc:sldMkLst>
        <pc:spChg chg="mod">
          <ac:chgData name="Sayali Bhosale" userId="4af683a5-4431-43d7-a765-8bade75c5c8f" providerId="ADAL" clId="{F1D02967-7EA8-45C3-A59B-3C1CA604AE6F}" dt="2022-05-19T18:59:14.285" v="843"/>
          <ac:spMkLst>
            <pc:docMk/>
            <pc:sldMk cId="1073313677" sldId="270"/>
            <ac:spMk id="3" creationId="{3969551C-AC39-4369-8EFF-DD9D429F6C70}"/>
          </ac:spMkLst>
        </pc:spChg>
      </pc:sldChg>
      <pc:sldChg chg="addSp modSp add mod">
        <pc:chgData name="Sayali Bhosale" userId="4af683a5-4431-43d7-a765-8bade75c5c8f" providerId="ADAL" clId="{F1D02967-7EA8-45C3-A59B-3C1CA604AE6F}" dt="2022-05-19T18:57:34.227" v="822" actId="403"/>
        <pc:sldMkLst>
          <pc:docMk/>
          <pc:sldMk cId="3377232747" sldId="271"/>
        </pc:sldMkLst>
        <pc:spChg chg="mod">
          <ac:chgData name="Sayali Bhosale" userId="4af683a5-4431-43d7-a765-8bade75c5c8f" providerId="ADAL" clId="{F1D02967-7EA8-45C3-A59B-3C1CA604AE6F}" dt="2022-05-19T18:57:21.684" v="819" actId="20577"/>
          <ac:spMkLst>
            <pc:docMk/>
            <pc:sldMk cId="3377232747" sldId="271"/>
            <ac:spMk id="3" creationId="{3969551C-AC39-4369-8EFF-DD9D429F6C70}"/>
          </ac:spMkLst>
        </pc:spChg>
        <pc:graphicFrameChg chg="add mod modGraphic">
          <ac:chgData name="Sayali Bhosale" userId="4af683a5-4431-43d7-a765-8bade75c5c8f" providerId="ADAL" clId="{F1D02967-7EA8-45C3-A59B-3C1CA604AE6F}" dt="2022-05-19T18:57:34.227" v="822" actId="403"/>
          <ac:graphicFrameMkLst>
            <pc:docMk/>
            <pc:sldMk cId="3377232747" sldId="271"/>
            <ac:graphicFrameMk id="2" creationId="{C3569FC0-624A-49B4-B6EC-EFAAAFC62B7F}"/>
          </ac:graphicFrameMkLst>
        </pc:graphicFrameChg>
      </pc:sldChg>
      <pc:sldChg chg="add del ord">
        <pc:chgData name="Sayali Bhosale" userId="4af683a5-4431-43d7-a765-8bade75c5c8f" providerId="ADAL" clId="{F1D02967-7EA8-45C3-A59B-3C1CA604AE6F}" dt="2022-05-19T18:58:13.345" v="826" actId="2696"/>
        <pc:sldMkLst>
          <pc:docMk/>
          <pc:sldMk cId="1796907695" sldId="272"/>
        </pc:sldMkLst>
      </pc:sldChg>
      <pc:sldChg chg="modSp add mod ord">
        <pc:chgData name="Sayali Bhosale" userId="4af683a5-4431-43d7-a765-8bade75c5c8f" providerId="ADAL" clId="{F1D02967-7EA8-45C3-A59B-3C1CA604AE6F}" dt="2022-05-19T19:03:59.740" v="908" actId="207"/>
        <pc:sldMkLst>
          <pc:docMk/>
          <pc:sldMk cId="4129802156" sldId="272"/>
        </pc:sldMkLst>
        <pc:spChg chg="mod">
          <ac:chgData name="Sayali Bhosale" userId="4af683a5-4431-43d7-a765-8bade75c5c8f" providerId="ADAL" clId="{F1D02967-7EA8-45C3-A59B-3C1CA604AE6F}" dt="2022-05-19T19:03:59.740" v="908" actId="207"/>
          <ac:spMkLst>
            <pc:docMk/>
            <pc:sldMk cId="4129802156" sldId="272"/>
            <ac:spMk id="3" creationId="{3969551C-AC39-4369-8EFF-DD9D429F6C70}"/>
          </ac:spMkLst>
        </pc:spChg>
      </pc:sldChg>
      <pc:sldChg chg="modSp add mod">
        <pc:chgData name="Sayali Bhosale" userId="4af683a5-4431-43d7-a765-8bade75c5c8f" providerId="ADAL" clId="{F1D02967-7EA8-45C3-A59B-3C1CA604AE6F}" dt="2022-05-19T19:04:51.068" v="912" actId="207"/>
        <pc:sldMkLst>
          <pc:docMk/>
          <pc:sldMk cId="1782060413" sldId="273"/>
        </pc:sldMkLst>
        <pc:spChg chg="mod">
          <ac:chgData name="Sayali Bhosale" userId="4af683a5-4431-43d7-a765-8bade75c5c8f" providerId="ADAL" clId="{F1D02967-7EA8-45C3-A59B-3C1CA604AE6F}" dt="2022-05-19T19:04:51.068" v="912" actId="207"/>
          <ac:spMkLst>
            <pc:docMk/>
            <pc:sldMk cId="1782060413" sldId="273"/>
            <ac:spMk id="3" creationId="{3969551C-AC39-4369-8EFF-DD9D429F6C70}"/>
          </ac:spMkLst>
        </pc:spChg>
      </pc:sldChg>
      <pc:sldChg chg="addSp delSp modSp add mod">
        <pc:chgData name="Sayali Bhosale" userId="4af683a5-4431-43d7-a765-8bade75c5c8f" providerId="ADAL" clId="{F1D02967-7EA8-45C3-A59B-3C1CA604AE6F}" dt="2022-05-19T19:03:49.579" v="903"/>
        <pc:sldMkLst>
          <pc:docMk/>
          <pc:sldMk cId="3871678424" sldId="274"/>
        </pc:sldMkLst>
        <pc:spChg chg="del mod">
          <ac:chgData name="Sayali Bhosale" userId="4af683a5-4431-43d7-a765-8bade75c5c8f" providerId="ADAL" clId="{F1D02967-7EA8-45C3-A59B-3C1CA604AE6F}" dt="2022-05-19T19:03:49.579" v="903"/>
          <ac:spMkLst>
            <pc:docMk/>
            <pc:sldMk cId="3871678424" sldId="274"/>
            <ac:spMk id="3" creationId="{3969551C-AC39-4369-8EFF-DD9D429F6C70}"/>
          </ac:spMkLst>
        </pc:spChg>
        <pc:graphicFrameChg chg="add mod modGraphic">
          <ac:chgData name="Sayali Bhosale" userId="4af683a5-4431-43d7-a765-8bade75c5c8f" providerId="ADAL" clId="{F1D02967-7EA8-45C3-A59B-3C1CA604AE6F}" dt="2022-05-19T19:03:44.731" v="901" actId="403"/>
          <ac:graphicFrameMkLst>
            <pc:docMk/>
            <pc:sldMk cId="3871678424" sldId="274"/>
            <ac:graphicFrameMk id="2" creationId="{B833C961-9CDE-4BD5-9FF3-EF33D88738A0}"/>
          </ac:graphicFrameMkLst>
        </pc:graphicFrameChg>
      </pc:sldChg>
      <pc:sldChg chg="addSp modSp add mod ord">
        <pc:chgData name="Sayali Bhosale" userId="4af683a5-4431-43d7-a765-8bade75c5c8f" providerId="ADAL" clId="{F1D02967-7EA8-45C3-A59B-3C1CA604AE6F}" dt="2022-05-20T05:03:33.803" v="990" actId="1076"/>
        <pc:sldMkLst>
          <pc:docMk/>
          <pc:sldMk cId="3351351822" sldId="275"/>
        </pc:sldMkLst>
        <pc:spChg chg="mod">
          <ac:chgData name="Sayali Bhosale" userId="4af683a5-4431-43d7-a765-8bade75c5c8f" providerId="ADAL" clId="{F1D02967-7EA8-45C3-A59B-3C1CA604AE6F}" dt="2022-05-20T05:03:27.747" v="989" actId="403"/>
          <ac:spMkLst>
            <pc:docMk/>
            <pc:sldMk cId="3351351822" sldId="275"/>
            <ac:spMk id="3" creationId="{3969551C-AC39-4369-8EFF-DD9D429F6C70}"/>
          </ac:spMkLst>
        </pc:spChg>
        <pc:graphicFrameChg chg="add mod modGraphic">
          <ac:chgData name="Sayali Bhosale" userId="4af683a5-4431-43d7-a765-8bade75c5c8f" providerId="ADAL" clId="{F1D02967-7EA8-45C3-A59B-3C1CA604AE6F}" dt="2022-05-20T05:03:33.803" v="990" actId="1076"/>
          <ac:graphicFrameMkLst>
            <pc:docMk/>
            <pc:sldMk cId="3351351822" sldId="275"/>
            <ac:graphicFrameMk id="2" creationId="{62A14209-09C8-4C13-9826-25C574B66225}"/>
          </ac:graphicFrameMkLst>
        </pc:graphicFrameChg>
      </pc:sldChg>
      <pc:sldChg chg="addSp modSp add mod ord">
        <pc:chgData name="Sayali Bhosale" userId="4af683a5-4431-43d7-a765-8bade75c5c8f" providerId="ADAL" clId="{F1D02967-7EA8-45C3-A59B-3C1CA604AE6F}" dt="2022-05-20T05:07:22.213" v="1026" actId="1076"/>
        <pc:sldMkLst>
          <pc:docMk/>
          <pc:sldMk cId="3192546522" sldId="276"/>
        </pc:sldMkLst>
        <pc:spChg chg="mod">
          <ac:chgData name="Sayali Bhosale" userId="4af683a5-4431-43d7-a765-8bade75c5c8f" providerId="ADAL" clId="{F1D02967-7EA8-45C3-A59B-3C1CA604AE6F}" dt="2022-05-20T05:07:06.794" v="1021" actId="20577"/>
          <ac:spMkLst>
            <pc:docMk/>
            <pc:sldMk cId="3192546522" sldId="276"/>
            <ac:spMk id="3" creationId="{3969551C-AC39-4369-8EFF-DD9D429F6C70}"/>
          </ac:spMkLst>
        </pc:spChg>
        <pc:spChg chg="add mod">
          <ac:chgData name="Sayali Bhosale" userId="4af683a5-4431-43d7-a765-8bade75c5c8f" providerId="ADAL" clId="{F1D02967-7EA8-45C3-A59B-3C1CA604AE6F}" dt="2022-05-20T05:07:22.213" v="1026" actId="1076"/>
          <ac:spMkLst>
            <pc:docMk/>
            <pc:sldMk cId="3192546522" sldId="276"/>
            <ac:spMk id="5" creationId="{EB8B799A-6834-459D-94DC-42CA3B2C8DF5}"/>
          </ac:spMkLst>
        </pc:spChg>
        <pc:graphicFrameChg chg="add mod modGraphic">
          <ac:chgData name="Sayali Bhosale" userId="4af683a5-4431-43d7-a765-8bade75c5c8f" providerId="ADAL" clId="{F1D02967-7EA8-45C3-A59B-3C1CA604AE6F}" dt="2022-05-20T05:05:06.206" v="1007" actId="1076"/>
          <ac:graphicFrameMkLst>
            <pc:docMk/>
            <pc:sldMk cId="3192546522" sldId="276"/>
            <ac:graphicFrameMk id="2" creationId="{20A7173E-2731-441D-A42B-2AF4C474AFBA}"/>
          </ac:graphicFrameMkLst>
        </pc:graphicFrameChg>
      </pc:sldChg>
      <pc:sldChg chg="addSp modSp new mod">
        <pc:chgData name="Sayali Bhosale" userId="4af683a5-4431-43d7-a765-8bade75c5c8f" providerId="ADAL" clId="{F1D02967-7EA8-45C3-A59B-3C1CA604AE6F}" dt="2022-05-20T05:07:41.942" v="1029"/>
        <pc:sldMkLst>
          <pc:docMk/>
          <pc:sldMk cId="97873164" sldId="277"/>
        </pc:sldMkLst>
        <pc:spChg chg="add mod">
          <ac:chgData name="Sayali Bhosale" userId="4af683a5-4431-43d7-a765-8bade75c5c8f" providerId="ADAL" clId="{F1D02967-7EA8-45C3-A59B-3C1CA604AE6F}" dt="2022-05-20T05:07:41.942" v="1029"/>
          <ac:spMkLst>
            <pc:docMk/>
            <pc:sldMk cId="97873164" sldId="277"/>
            <ac:spMk id="2" creationId="{66F79792-64DD-452D-A282-B32A8EFB715B}"/>
          </ac:spMkLst>
        </pc:spChg>
      </pc:sldChg>
      <pc:sldChg chg="new del">
        <pc:chgData name="Sayali Bhosale" userId="4af683a5-4431-43d7-a765-8bade75c5c8f" providerId="ADAL" clId="{F1D02967-7EA8-45C3-A59B-3C1CA604AE6F}" dt="2022-05-20T05:07:24.334" v="1027" actId="47"/>
        <pc:sldMkLst>
          <pc:docMk/>
          <pc:sldMk cId="2404397389" sldId="278"/>
        </pc:sldMkLst>
      </pc:sldChg>
      <pc:sldChg chg="modSp add mod">
        <pc:chgData name="Sayali Bhosale" userId="4af683a5-4431-43d7-a765-8bade75c5c8f" providerId="ADAL" clId="{F1D02967-7EA8-45C3-A59B-3C1CA604AE6F}" dt="2022-05-20T05:08:11.100" v="1032"/>
        <pc:sldMkLst>
          <pc:docMk/>
          <pc:sldMk cId="3656920872" sldId="278"/>
        </pc:sldMkLst>
        <pc:spChg chg="mod">
          <ac:chgData name="Sayali Bhosale" userId="4af683a5-4431-43d7-a765-8bade75c5c8f" providerId="ADAL" clId="{F1D02967-7EA8-45C3-A59B-3C1CA604AE6F}" dt="2022-05-20T05:08:11.100" v="1032"/>
          <ac:spMkLst>
            <pc:docMk/>
            <pc:sldMk cId="3656920872" sldId="278"/>
            <ac:spMk id="2" creationId="{66F79792-64DD-452D-A282-B32A8EFB715B}"/>
          </ac:spMkLst>
        </pc:spChg>
      </pc:sldChg>
      <pc:sldChg chg="addSp delSp modSp add mod ord">
        <pc:chgData name="Sayali Bhosale" userId="4af683a5-4431-43d7-a765-8bade75c5c8f" providerId="ADAL" clId="{F1D02967-7EA8-45C3-A59B-3C1CA604AE6F}" dt="2022-05-20T05:21:11.999" v="1299" actId="1076"/>
        <pc:sldMkLst>
          <pc:docMk/>
          <pc:sldMk cId="434848066" sldId="279"/>
        </pc:sldMkLst>
        <pc:spChg chg="mod">
          <ac:chgData name="Sayali Bhosale" userId="4af683a5-4431-43d7-a765-8bade75c5c8f" providerId="ADAL" clId="{F1D02967-7EA8-45C3-A59B-3C1CA604AE6F}" dt="2022-05-20T05:21:11.999" v="1299" actId="1076"/>
          <ac:spMkLst>
            <pc:docMk/>
            <pc:sldMk cId="434848066" sldId="279"/>
            <ac:spMk id="3" creationId="{3969551C-AC39-4369-8EFF-DD9D429F6C70}"/>
          </ac:spMkLst>
        </pc:spChg>
        <pc:spChg chg="add del">
          <ac:chgData name="Sayali Bhosale" userId="4af683a5-4431-43d7-a765-8bade75c5c8f" providerId="ADAL" clId="{F1D02967-7EA8-45C3-A59B-3C1CA604AE6F}" dt="2022-05-20T05:19:36.564" v="1188" actId="22"/>
          <ac:spMkLst>
            <pc:docMk/>
            <pc:sldMk cId="434848066" sldId="279"/>
            <ac:spMk id="5" creationId="{54808D58-3C56-462C-BBC1-A7888864319F}"/>
          </ac:spMkLst>
        </pc:spChg>
        <pc:graphicFrameChg chg="del modGraphic">
          <ac:chgData name="Sayali Bhosale" userId="4af683a5-4431-43d7-a765-8bade75c5c8f" providerId="ADAL" clId="{F1D02967-7EA8-45C3-A59B-3C1CA604AE6F}" dt="2022-05-20T05:11:22.710" v="1075" actId="478"/>
          <ac:graphicFrameMkLst>
            <pc:docMk/>
            <pc:sldMk cId="434848066" sldId="279"/>
            <ac:graphicFrameMk id="2" creationId="{62A14209-09C8-4C13-9826-25C574B66225}"/>
          </ac:graphicFrameMkLst>
        </pc:graphicFrameChg>
        <pc:picChg chg="add mod">
          <ac:chgData name="Sayali Bhosale" userId="4af683a5-4431-43d7-a765-8bade75c5c8f" providerId="ADAL" clId="{F1D02967-7EA8-45C3-A59B-3C1CA604AE6F}" dt="2022-05-20T05:21:11.999" v="1299" actId="1076"/>
          <ac:picMkLst>
            <pc:docMk/>
            <pc:sldMk cId="434848066" sldId="279"/>
            <ac:picMk id="6146" creationId="{205F7D79-ED4B-4649-A449-27023D46299F}"/>
          </ac:picMkLst>
        </pc:picChg>
      </pc:sldChg>
      <pc:sldChg chg="add del">
        <pc:chgData name="Sayali Bhosale" userId="4af683a5-4431-43d7-a765-8bade75c5c8f" providerId="ADAL" clId="{F1D02967-7EA8-45C3-A59B-3C1CA604AE6F}" dt="2022-05-20T05:08:17.558" v="1033" actId="47"/>
        <pc:sldMkLst>
          <pc:docMk/>
          <pc:sldMk cId="843474608" sldId="279"/>
        </pc:sldMkLst>
      </pc:sldChg>
      <pc:sldChg chg="modSp add mod ord">
        <pc:chgData name="Sayali Bhosale" userId="4af683a5-4431-43d7-a765-8bade75c5c8f" providerId="ADAL" clId="{F1D02967-7EA8-45C3-A59B-3C1CA604AE6F}" dt="2022-05-20T05:22:30.086" v="1311" actId="20577"/>
        <pc:sldMkLst>
          <pc:docMk/>
          <pc:sldMk cId="277047136" sldId="280"/>
        </pc:sldMkLst>
        <pc:spChg chg="mod">
          <ac:chgData name="Sayali Bhosale" userId="4af683a5-4431-43d7-a765-8bade75c5c8f" providerId="ADAL" clId="{F1D02967-7EA8-45C3-A59B-3C1CA604AE6F}" dt="2022-05-20T05:22:30.086" v="1311" actId="20577"/>
          <ac:spMkLst>
            <pc:docMk/>
            <pc:sldMk cId="277047136" sldId="280"/>
            <ac:spMk id="2" creationId="{66F79792-64DD-452D-A282-B32A8EFB715B}"/>
          </ac:spMkLst>
        </pc:spChg>
      </pc:sldChg>
      <pc:sldChg chg="addSp modSp new mod">
        <pc:chgData name="Sayali Bhosale" userId="4af683a5-4431-43d7-a765-8bade75c5c8f" providerId="ADAL" clId="{F1D02967-7EA8-45C3-A59B-3C1CA604AE6F}" dt="2022-05-20T05:23:26.723" v="1322" actId="207"/>
        <pc:sldMkLst>
          <pc:docMk/>
          <pc:sldMk cId="336465061" sldId="281"/>
        </pc:sldMkLst>
        <pc:spChg chg="add mod">
          <ac:chgData name="Sayali Bhosale" userId="4af683a5-4431-43d7-a765-8bade75c5c8f" providerId="ADAL" clId="{F1D02967-7EA8-45C3-A59B-3C1CA604AE6F}" dt="2022-05-20T05:23:05.552" v="1318" actId="1076"/>
          <ac:spMkLst>
            <pc:docMk/>
            <pc:sldMk cId="336465061" sldId="281"/>
            <ac:spMk id="3" creationId="{CE1E2BF6-4B0C-4494-80A9-B436322C4155}"/>
          </ac:spMkLst>
        </pc:spChg>
        <pc:spChg chg="add mod">
          <ac:chgData name="Sayali Bhosale" userId="4af683a5-4431-43d7-a765-8bade75c5c8f" providerId="ADAL" clId="{F1D02967-7EA8-45C3-A59B-3C1CA604AE6F}" dt="2022-05-20T05:23:26.723" v="1322" actId="207"/>
          <ac:spMkLst>
            <pc:docMk/>
            <pc:sldMk cId="336465061" sldId="281"/>
            <ac:spMk id="4" creationId="{B2E8A55B-E77C-4320-9B19-95B54A343321}"/>
          </ac:spMkLst>
        </pc:spChg>
        <pc:graphicFrameChg chg="add mod">
          <ac:chgData name="Sayali Bhosale" userId="4af683a5-4431-43d7-a765-8bade75c5c8f" providerId="ADAL" clId="{F1D02967-7EA8-45C3-A59B-3C1CA604AE6F}" dt="2022-05-20T05:23:05.552" v="1318" actId="1076"/>
          <ac:graphicFrameMkLst>
            <pc:docMk/>
            <pc:sldMk cId="336465061" sldId="281"/>
            <ac:graphicFrameMk id="2" creationId="{93BEB8E8-4367-4078-8B0D-9EBE1B0012FB}"/>
          </ac:graphicFrameMkLst>
        </pc:graphicFrameChg>
      </pc:sldChg>
      <pc:sldChg chg="addSp modSp new mod">
        <pc:chgData name="Sayali Bhosale" userId="4af683a5-4431-43d7-a765-8bade75c5c8f" providerId="ADAL" clId="{F1D02967-7EA8-45C3-A59B-3C1CA604AE6F}" dt="2022-05-20T05:26:48.608" v="1329" actId="20577"/>
        <pc:sldMkLst>
          <pc:docMk/>
          <pc:sldMk cId="2297105775" sldId="282"/>
        </pc:sldMkLst>
        <pc:spChg chg="add mod">
          <ac:chgData name="Sayali Bhosale" userId="4af683a5-4431-43d7-a765-8bade75c5c8f" providerId="ADAL" clId="{F1D02967-7EA8-45C3-A59B-3C1CA604AE6F}" dt="2022-05-20T05:26:48.608" v="1329" actId="20577"/>
          <ac:spMkLst>
            <pc:docMk/>
            <pc:sldMk cId="2297105775" sldId="282"/>
            <ac:spMk id="2" creationId="{547BFA32-8432-4E4C-AB4D-A4824F8C801C}"/>
          </ac:spMkLst>
        </pc:spChg>
      </pc:sldChg>
      <pc:sldChg chg="modSp add mod">
        <pc:chgData name="Sayali Bhosale" userId="4af683a5-4431-43d7-a765-8bade75c5c8f" providerId="ADAL" clId="{F1D02967-7EA8-45C3-A59B-3C1CA604AE6F}" dt="2022-05-20T05:27:01.129" v="1332"/>
        <pc:sldMkLst>
          <pc:docMk/>
          <pc:sldMk cId="3589204620" sldId="283"/>
        </pc:sldMkLst>
        <pc:spChg chg="mod">
          <ac:chgData name="Sayali Bhosale" userId="4af683a5-4431-43d7-a765-8bade75c5c8f" providerId="ADAL" clId="{F1D02967-7EA8-45C3-A59B-3C1CA604AE6F}" dt="2022-05-20T05:27:01.129" v="1332"/>
          <ac:spMkLst>
            <pc:docMk/>
            <pc:sldMk cId="3589204620" sldId="283"/>
            <ac:spMk id="2" creationId="{547BFA32-8432-4E4C-AB4D-A4824F8C801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697D-6DDD-4B37-B865-0CCE1564B3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2DD02B-5C24-4F30-815E-45B2C748D2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F07BD9-F100-43D1-983A-A0D403F71712}"/>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2D0D9625-3FCE-42F9-9161-075115F27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D5B73-AC7D-4062-A0B0-96B42D6D866C}"/>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1067345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17C6-C378-495C-A7B0-CBCEDD0029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BC5CE-7C88-4084-8365-D0A5B60851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3F04F5-8C16-4D07-B25E-42628E18E138}"/>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9D797809-337C-4FDB-82A4-7E466D42E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BA86C-E83B-4F15-A9B0-0BB122AF3BEF}"/>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3565027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3814-E825-48B3-83F1-4A03456246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59E087-57CA-4924-845E-15670A264E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002B98-244E-4720-B52C-D54137889189}"/>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A971F514-97FE-42DC-A5E3-7CC484131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7EC39-BB4E-4160-ACD9-99754C8F62F3}"/>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1464996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405E-FBF1-47ED-B6ED-30D1CCFEC4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AF7E4-4651-4990-8B0D-5882A7E0B4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EEF0D2-6E85-491D-A56A-E68DA7AD5A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CB9174-3CA0-40BF-BE03-6C145DE29D69}"/>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6" name="Footer Placeholder 5">
            <a:extLst>
              <a:ext uri="{FF2B5EF4-FFF2-40B4-BE49-F238E27FC236}">
                <a16:creationId xmlns:a16="http://schemas.microsoft.com/office/drawing/2014/main" id="{1F19CEDD-C53C-4268-8540-9C5543158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7BF18F-89D7-490A-9BD0-A27C3697759D}"/>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50494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39A6-DC99-493C-87C0-F38FD49559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427DE3-2D30-464B-90D9-EDE06D2D8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5EC7F2-F65E-4209-927B-5D0D4687F9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6E01E6-FD30-4C74-A5DC-7298B47430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C9C345-EF6E-42D1-B897-7001B141F8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93D86E-08A1-4B56-992A-67F3DDE6A92C}"/>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8" name="Footer Placeholder 7">
            <a:extLst>
              <a:ext uri="{FF2B5EF4-FFF2-40B4-BE49-F238E27FC236}">
                <a16:creationId xmlns:a16="http://schemas.microsoft.com/office/drawing/2014/main" id="{FB5D8C09-A70B-4F1B-B51B-DF42204B59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E8A3F1-4E3B-4DDA-AFEC-9688215C3499}"/>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605654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9E73-BF67-45E3-8A24-D044F3D6E7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13CDE-8309-464E-81AA-5441B5C5AFB4}"/>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4" name="Footer Placeholder 3">
            <a:extLst>
              <a:ext uri="{FF2B5EF4-FFF2-40B4-BE49-F238E27FC236}">
                <a16:creationId xmlns:a16="http://schemas.microsoft.com/office/drawing/2014/main" id="{EC47B3D8-3345-4200-8BEC-E980001CD9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95975D-1A34-48C4-A8B9-8F0B546DC266}"/>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1031231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8C0B46-FC5D-41BE-9E27-BE41C4466528}"/>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3" name="Footer Placeholder 2">
            <a:extLst>
              <a:ext uri="{FF2B5EF4-FFF2-40B4-BE49-F238E27FC236}">
                <a16:creationId xmlns:a16="http://schemas.microsoft.com/office/drawing/2014/main" id="{5F1B13A6-4562-4EC3-815F-FEBE3A75A0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80919C-D3F7-4627-9522-58637057925A}"/>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33834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02FF-9E81-4DC6-BA03-51A1A1644C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F7FC3A-C80E-4FE7-B7B1-E4DB5BFA7F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E5410-5BF9-423E-80A8-B173B6B19B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17B3E6-C9D2-47DE-AFF6-6823DDD3C7D1}"/>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6" name="Footer Placeholder 5">
            <a:extLst>
              <a:ext uri="{FF2B5EF4-FFF2-40B4-BE49-F238E27FC236}">
                <a16:creationId xmlns:a16="http://schemas.microsoft.com/office/drawing/2014/main" id="{963E4D90-5EC5-4E84-BCAB-A42D5D35D9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E4334-6DC5-4C59-BC39-EEED838ADB27}"/>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2831378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FAB39-3AC8-48A4-938C-DFBDF4327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6C0504-7983-45B6-8A44-FCFE96E7F4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C4C6C5-F901-41D2-BBC2-337B17DD6D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C0C59C-D53B-4E83-BAAE-A7C407547972}"/>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6" name="Footer Placeholder 5">
            <a:extLst>
              <a:ext uri="{FF2B5EF4-FFF2-40B4-BE49-F238E27FC236}">
                <a16:creationId xmlns:a16="http://schemas.microsoft.com/office/drawing/2014/main" id="{E0E726D3-5FEB-4958-817D-03423D2BC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F87E85-364B-497D-82F9-E5B7B6107ECF}"/>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2222339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8D3D-BF3B-429F-838F-3BF6D22B2A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11903A-C2D9-48D7-B322-D0C26B9768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33A92-2233-4BF9-8DFB-592481964A85}"/>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84EEB037-AA48-45DC-904D-7EB66AF45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8BC36E-665A-4B77-A01D-3BA9F79A2A33}"/>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2716140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71D63F-EFC7-4F47-9292-FC3C6740C1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1C949-64AE-4976-A032-8095A568C4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89815-85B8-4A56-9E09-EC60CA5A92B3}"/>
              </a:ext>
            </a:extLst>
          </p:cNvPr>
          <p:cNvSpPr>
            <a:spLocks noGrp="1"/>
          </p:cNvSpPr>
          <p:nvPr>
            <p:ph type="dt" sz="half" idx="10"/>
          </p:nvPr>
        </p:nvSpPr>
        <p:spPr/>
        <p:txBody>
          <a:body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19D0C94D-0901-405D-A9D9-1839C4723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9DB16B-8F18-4D34-AC43-376F2BBB7FD3}"/>
              </a:ext>
            </a:extLst>
          </p:cNvPr>
          <p:cNvSpPr>
            <a:spLocks noGrp="1"/>
          </p:cNvSpPr>
          <p:nvPr>
            <p:ph type="sldNum" sz="quarter" idx="12"/>
          </p:nvPr>
        </p:nvSpPr>
        <p:spPr/>
        <p:txBody>
          <a:bodyPr/>
          <a:lstStyle/>
          <a:p>
            <a:fld id="{4BEBD517-7730-4D8D-84E3-526C5327B749}" type="slidenum">
              <a:rPr lang="en-US" smtClean="0"/>
              <a:t>‹#›</a:t>
            </a:fld>
            <a:endParaRPr lang="en-US"/>
          </a:p>
        </p:txBody>
      </p:sp>
    </p:spTree>
    <p:extLst>
      <p:ext uri="{BB962C8B-B14F-4D97-AF65-F5344CB8AC3E}">
        <p14:creationId xmlns:p14="http://schemas.microsoft.com/office/powerpoint/2010/main" val="4055525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5262E5-64D7-45F3-8197-005385293D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489443-2E4A-44B6-85C4-70574ADC9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53563-63B3-498E-A4B5-9150FFAEC5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34B005-D14C-47DC-8F14-0E5237D533B0}" type="datetimeFigureOut">
              <a:rPr lang="en-US" smtClean="0"/>
              <a:t>5/19/2022</a:t>
            </a:fld>
            <a:endParaRPr lang="en-US"/>
          </a:p>
        </p:txBody>
      </p:sp>
      <p:sp>
        <p:nvSpPr>
          <p:cNvPr id="5" name="Footer Placeholder 4">
            <a:extLst>
              <a:ext uri="{FF2B5EF4-FFF2-40B4-BE49-F238E27FC236}">
                <a16:creationId xmlns:a16="http://schemas.microsoft.com/office/drawing/2014/main" id="{85DFAB59-46D2-4124-851A-1A3928F2CE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6651E9-DE19-4D69-8091-5CC375334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BD517-7730-4D8D-84E3-526C5327B749}" type="slidenum">
              <a:rPr lang="en-US" smtClean="0"/>
              <a:t>‹#›</a:t>
            </a:fld>
            <a:endParaRPr lang="en-US"/>
          </a:p>
        </p:txBody>
      </p:sp>
    </p:spTree>
    <p:extLst>
      <p:ext uri="{BB962C8B-B14F-4D97-AF65-F5344CB8AC3E}">
        <p14:creationId xmlns:p14="http://schemas.microsoft.com/office/powerpoint/2010/main" val="4194654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808BA-BF58-4B42-A696-5B325268EA3D}"/>
              </a:ext>
            </a:extLst>
          </p:cNvPr>
          <p:cNvSpPr>
            <a:spLocks noGrp="1"/>
          </p:cNvSpPr>
          <p:nvPr>
            <p:ph type="ctrTitle"/>
          </p:nvPr>
        </p:nvSpPr>
        <p:spPr/>
        <p:txBody>
          <a:bodyPr/>
          <a:lstStyle/>
          <a:p>
            <a:r>
              <a:rPr lang="en-US" dirty="0"/>
              <a:t>Multithreading &amp; Networking</a:t>
            </a:r>
          </a:p>
        </p:txBody>
      </p:sp>
      <p:sp>
        <p:nvSpPr>
          <p:cNvPr id="3" name="Subtitle 2">
            <a:extLst>
              <a:ext uri="{FF2B5EF4-FFF2-40B4-BE49-F238E27FC236}">
                <a16:creationId xmlns:a16="http://schemas.microsoft.com/office/drawing/2014/main" id="{7083A6BE-82A5-4185-A78E-0589E7BF81FD}"/>
              </a:ext>
            </a:extLst>
          </p:cNvPr>
          <p:cNvSpPr>
            <a:spLocks noGrp="1"/>
          </p:cNvSpPr>
          <p:nvPr>
            <p:ph type="subTitle" idx="1"/>
          </p:nvPr>
        </p:nvSpPr>
        <p:spPr/>
        <p:txBody>
          <a:bodyPr/>
          <a:lstStyle/>
          <a:p>
            <a:r>
              <a:rPr lang="en-US" dirty="0"/>
              <a:t>- Sayali B</a:t>
            </a:r>
          </a:p>
        </p:txBody>
      </p:sp>
    </p:spTree>
    <p:extLst>
      <p:ext uri="{BB962C8B-B14F-4D97-AF65-F5344CB8AC3E}">
        <p14:creationId xmlns:p14="http://schemas.microsoft.com/office/powerpoint/2010/main" val="774786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1B16D-ABB6-4F95-BBE9-BF774E66CC13}"/>
              </a:ext>
            </a:extLst>
          </p:cNvPr>
          <p:cNvSpPr txBox="1"/>
          <p:nvPr/>
        </p:nvSpPr>
        <p:spPr>
          <a:xfrm>
            <a:off x="219075" y="171450"/>
            <a:ext cx="11506200" cy="6155531"/>
          </a:xfrm>
          <a:prstGeom prst="rect">
            <a:avLst/>
          </a:prstGeom>
          <a:noFill/>
        </p:spPr>
        <p:txBody>
          <a:bodyPr wrap="square" rtlCol="0">
            <a:spAutoFit/>
          </a:bodyPr>
          <a:lstStyle/>
          <a:p>
            <a:r>
              <a:rPr lang="en-US" dirty="0"/>
              <a:t>					</a:t>
            </a:r>
            <a:r>
              <a:rPr lang="en-US" sz="3200" dirty="0">
                <a:solidFill>
                  <a:srgbClr val="FF0000"/>
                </a:solidFill>
              </a:rPr>
              <a:t>Multi-threading</a:t>
            </a:r>
          </a:p>
          <a:p>
            <a:pPr marL="285750" indent="-285750">
              <a:buFont typeface="Wingdings" panose="05000000000000000000" pitchFamily="2" charset="2"/>
              <a:buChar char="§"/>
            </a:pPr>
            <a:r>
              <a:rPr lang="en-US" sz="2400" dirty="0"/>
              <a:t>A thread is a lightweight sub-process</a:t>
            </a:r>
          </a:p>
          <a:p>
            <a:pPr marL="285750" indent="-285750">
              <a:buFont typeface="Wingdings" panose="05000000000000000000" pitchFamily="2" charset="2"/>
              <a:buChar char="§"/>
            </a:pPr>
            <a:r>
              <a:rPr lang="en-US" sz="2400" dirty="0"/>
              <a:t>Multithreading is a process of executing multiple threads simultaneously</a:t>
            </a:r>
          </a:p>
          <a:p>
            <a:pPr marL="285750" indent="-285750">
              <a:buFont typeface="Wingdings" panose="05000000000000000000" pitchFamily="2" charset="2"/>
              <a:buChar char="§"/>
            </a:pPr>
            <a:r>
              <a:rPr lang="en-US" sz="2400" dirty="0"/>
              <a:t>Threads use shared memory area </a:t>
            </a:r>
          </a:p>
          <a:p>
            <a:pPr marL="285750" indent="-285750">
              <a:buFont typeface="Wingdings" panose="05000000000000000000" pitchFamily="2" charset="2"/>
              <a:buChar char="§"/>
            </a:pPr>
            <a:r>
              <a:rPr lang="en-US" sz="2400" dirty="0"/>
              <a:t>Faster context switching</a:t>
            </a:r>
          </a:p>
          <a:p>
            <a:pPr marL="285750" indent="-285750">
              <a:buFont typeface="Wingdings" panose="05000000000000000000" pitchFamily="2" charset="2"/>
              <a:buChar char="§"/>
            </a:pPr>
            <a:r>
              <a:rPr lang="en-US" sz="2400" dirty="0"/>
              <a:t>Java provides thread class to achieve thread programming</a:t>
            </a:r>
          </a:p>
          <a:p>
            <a:pPr marL="285750" indent="-285750">
              <a:buFont typeface="Wingdings" panose="05000000000000000000" pitchFamily="2" charset="2"/>
              <a:buChar char="§"/>
            </a:pPr>
            <a:endParaRPr lang="en-US" sz="2400" dirty="0"/>
          </a:p>
          <a:p>
            <a:pPr algn="just"/>
            <a:r>
              <a:rPr lang="en-US" sz="2400" b="0" i="0" dirty="0">
                <a:solidFill>
                  <a:srgbClr val="610B4B"/>
                </a:solidFill>
                <a:effectLst/>
                <a:latin typeface="erdana"/>
              </a:rPr>
              <a:t>Advantages of Java Multithreading</a:t>
            </a:r>
          </a:p>
          <a:p>
            <a:pPr algn="just"/>
            <a:r>
              <a:rPr lang="en-US" sz="2400" b="0" i="0" dirty="0">
                <a:solidFill>
                  <a:srgbClr val="333333"/>
                </a:solidFill>
                <a:effectLst/>
                <a:latin typeface="inter-regular"/>
              </a:rPr>
              <a:t>1) It </a:t>
            </a:r>
            <a:r>
              <a:rPr lang="en-US" sz="2400" b="1" i="0" dirty="0">
                <a:solidFill>
                  <a:srgbClr val="333333"/>
                </a:solidFill>
                <a:effectLst/>
                <a:latin typeface="inter-bold"/>
              </a:rPr>
              <a:t>doesn't block the user</a:t>
            </a:r>
            <a:r>
              <a:rPr lang="en-US" sz="2400" b="0" i="0" dirty="0">
                <a:solidFill>
                  <a:srgbClr val="333333"/>
                </a:solidFill>
                <a:effectLst/>
                <a:latin typeface="inter-regular"/>
              </a:rPr>
              <a:t> because threads are independent and you can perform multiple operations at the same time.</a:t>
            </a:r>
          </a:p>
          <a:p>
            <a:pPr algn="just"/>
            <a:r>
              <a:rPr lang="en-US" sz="2400" b="0" i="0" dirty="0">
                <a:solidFill>
                  <a:srgbClr val="333333"/>
                </a:solidFill>
                <a:effectLst/>
                <a:latin typeface="inter-regular"/>
              </a:rPr>
              <a:t>2) You </a:t>
            </a:r>
            <a:r>
              <a:rPr lang="en-US" sz="2400" b="1" i="0" dirty="0">
                <a:solidFill>
                  <a:srgbClr val="333333"/>
                </a:solidFill>
                <a:effectLst/>
                <a:latin typeface="inter-bold"/>
              </a:rPr>
              <a:t>can perform many operations together, so it saves time</a:t>
            </a:r>
            <a:r>
              <a:rPr lang="en-US" sz="2400" b="0" i="0" dirty="0">
                <a:solidFill>
                  <a:srgbClr val="333333"/>
                </a:solidFill>
                <a:effectLst/>
                <a:latin typeface="inter-regular"/>
              </a:rPr>
              <a:t>.</a:t>
            </a:r>
          </a:p>
          <a:p>
            <a:pPr algn="just"/>
            <a:r>
              <a:rPr lang="en-US" sz="2400" b="0" i="0" dirty="0">
                <a:solidFill>
                  <a:srgbClr val="333333"/>
                </a:solidFill>
                <a:effectLst/>
                <a:latin typeface="inter-regular"/>
              </a:rPr>
              <a:t>3) Threads are </a:t>
            </a:r>
            <a:r>
              <a:rPr lang="en-US" sz="2400" b="1" i="0" dirty="0">
                <a:solidFill>
                  <a:srgbClr val="333333"/>
                </a:solidFill>
                <a:effectLst/>
                <a:latin typeface="inter-bold"/>
              </a:rPr>
              <a:t>independent</a:t>
            </a:r>
            <a:r>
              <a:rPr lang="en-US" sz="2400" b="0" i="0" dirty="0">
                <a:solidFill>
                  <a:srgbClr val="333333"/>
                </a:solidFill>
                <a:effectLst/>
                <a:latin typeface="inter-regular"/>
              </a:rPr>
              <a:t>, so it doesn't affect other threads if an exception occurs in a single thread.</a:t>
            </a:r>
          </a:p>
          <a:p>
            <a:pPr marL="285750" indent="-285750">
              <a:buFont typeface="Wingdings" panose="05000000000000000000" pitchFamily="2" charset="2"/>
              <a:buChar char="§"/>
            </a:pPr>
            <a:endParaRPr lang="en-US" sz="2400" dirty="0"/>
          </a:p>
          <a:p>
            <a:endParaRPr lang="en-US" sz="3200"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3375647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1B16D-ABB6-4F95-BBE9-BF774E66CC13}"/>
              </a:ext>
            </a:extLst>
          </p:cNvPr>
          <p:cNvSpPr txBox="1"/>
          <p:nvPr/>
        </p:nvSpPr>
        <p:spPr>
          <a:xfrm>
            <a:off x="219075" y="171450"/>
            <a:ext cx="11506200" cy="3939540"/>
          </a:xfrm>
          <a:prstGeom prst="rect">
            <a:avLst/>
          </a:prstGeom>
          <a:noFill/>
        </p:spPr>
        <p:txBody>
          <a:bodyPr wrap="square" rtlCol="0">
            <a:spAutoFit/>
          </a:bodyPr>
          <a:lstStyle/>
          <a:p>
            <a:r>
              <a:rPr lang="en-US" dirty="0"/>
              <a:t>				</a:t>
            </a:r>
            <a:r>
              <a:rPr lang="en-US" sz="3200" dirty="0">
                <a:solidFill>
                  <a:srgbClr val="FF0000"/>
                </a:solidFill>
              </a:rPr>
              <a:t>Life cycle of thread</a:t>
            </a:r>
          </a:p>
          <a:p>
            <a:pPr algn="just"/>
            <a:r>
              <a:rPr lang="en-US" sz="2400" dirty="0">
                <a:solidFill>
                  <a:srgbClr val="333333"/>
                </a:solidFill>
                <a:latin typeface="inter-regular"/>
              </a:rPr>
              <a:t>A</a:t>
            </a:r>
            <a:r>
              <a:rPr lang="en-US" sz="2400" b="0" i="0" dirty="0">
                <a:solidFill>
                  <a:srgbClr val="333333"/>
                </a:solidFill>
                <a:effectLst/>
                <a:latin typeface="inter-regular"/>
              </a:rPr>
              <a:t> thread always exists in any one of the following states. These states are:</a:t>
            </a:r>
          </a:p>
          <a:p>
            <a:pPr algn="just">
              <a:buFont typeface="+mj-lt"/>
              <a:buAutoNum type="arabicPeriod"/>
            </a:pPr>
            <a:r>
              <a:rPr lang="en-US" sz="2400" b="0" i="0" dirty="0">
                <a:solidFill>
                  <a:srgbClr val="000000"/>
                </a:solidFill>
                <a:effectLst/>
                <a:latin typeface="inter-regular"/>
              </a:rPr>
              <a:t>New</a:t>
            </a:r>
          </a:p>
          <a:p>
            <a:pPr algn="just">
              <a:buFont typeface="+mj-lt"/>
              <a:buAutoNum type="arabicPeriod"/>
            </a:pPr>
            <a:r>
              <a:rPr lang="en-US" sz="2400" b="0" i="0" dirty="0">
                <a:solidFill>
                  <a:srgbClr val="000000"/>
                </a:solidFill>
                <a:effectLst/>
                <a:latin typeface="inter-regular"/>
              </a:rPr>
              <a:t>Active</a:t>
            </a:r>
          </a:p>
          <a:p>
            <a:pPr algn="just">
              <a:buFont typeface="+mj-lt"/>
              <a:buAutoNum type="arabicPeriod"/>
            </a:pPr>
            <a:r>
              <a:rPr lang="en-US" sz="2400" b="0" i="0" dirty="0">
                <a:solidFill>
                  <a:srgbClr val="000000"/>
                </a:solidFill>
                <a:effectLst/>
                <a:latin typeface="inter-regular"/>
              </a:rPr>
              <a:t>Blocked / Waiting</a:t>
            </a:r>
          </a:p>
          <a:p>
            <a:pPr algn="just">
              <a:buFont typeface="+mj-lt"/>
              <a:buAutoNum type="arabicPeriod"/>
            </a:pPr>
            <a:r>
              <a:rPr lang="en-US" sz="2400" b="0" i="0" dirty="0">
                <a:solidFill>
                  <a:srgbClr val="000000"/>
                </a:solidFill>
                <a:effectLst/>
                <a:latin typeface="inter-regular"/>
              </a:rPr>
              <a:t>Timed Waiting</a:t>
            </a:r>
          </a:p>
          <a:p>
            <a:pPr algn="just">
              <a:buFont typeface="+mj-lt"/>
              <a:buAutoNum type="arabicPeriod"/>
            </a:pPr>
            <a:r>
              <a:rPr lang="en-US" sz="2400" b="0" i="0" dirty="0">
                <a:solidFill>
                  <a:srgbClr val="000000"/>
                </a:solidFill>
                <a:effectLst/>
                <a:latin typeface="inter-regular"/>
              </a:rPr>
              <a:t>Terminated</a:t>
            </a:r>
          </a:p>
          <a:p>
            <a:pPr marL="285750" indent="-285750">
              <a:buFont typeface="Wingdings" panose="05000000000000000000" pitchFamily="2" charset="2"/>
              <a:buChar char="§"/>
            </a:pPr>
            <a:endParaRPr lang="en-US" sz="2400" dirty="0"/>
          </a:p>
          <a:p>
            <a:endParaRPr lang="en-US" sz="3200" dirty="0">
              <a:solidFill>
                <a:srgbClr val="FF0000"/>
              </a:solidFill>
            </a:endParaRPr>
          </a:p>
          <a:p>
            <a:endParaRPr lang="en-US" dirty="0">
              <a:solidFill>
                <a:srgbClr val="FF0000"/>
              </a:solidFill>
            </a:endParaRPr>
          </a:p>
        </p:txBody>
      </p:sp>
      <p:pic>
        <p:nvPicPr>
          <p:cNvPr id="4" name="Picture 3">
            <a:extLst>
              <a:ext uri="{FF2B5EF4-FFF2-40B4-BE49-F238E27FC236}">
                <a16:creationId xmlns:a16="http://schemas.microsoft.com/office/drawing/2014/main" id="{4564CA8A-E493-465E-9A0A-54AD21D4F323}"/>
              </a:ext>
            </a:extLst>
          </p:cNvPr>
          <p:cNvPicPr>
            <a:picLocks noChangeAspect="1"/>
          </p:cNvPicPr>
          <p:nvPr/>
        </p:nvPicPr>
        <p:blipFill>
          <a:blip r:embed="rId2"/>
          <a:stretch>
            <a:fillRect/>
          </a:stretch>
        </p:blipFill>
        <p:spPr>
          <a:xfrm>
            <a:off x="2776538" y="1195387"/>
            <a:ext cx="9196388" cy="4467225"/>
          </a:xfrm>
          <a:prstGeom prst="rect">
            <a:avLst/>
          </a:prstGeom>
        </p:spPr>
      </p:pic>
    </p:spTree>
    <p:extLst>
      <p:ext uri="{BB962C8B-B14F-4D97-AF65-F5344CB8AC3E}">
        <p14:creationId xmlns:p14="http://schemas.microsoft.com/office/powerpoint/2010/main" val="465123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1B16D-ABB6-4F95-BBE9-BF774E66CC13}"/>
              </a:ext>
            </a:extLst>
          </p:cNvPr>
          <p:cNvSpPr txBox="1"/>
          <p:nvPr/>
        </p:nvSpPr>
        <p:spPr>
          <a:xfrm>
            <a:off x="219075" y="171450"/>
            <a:ext cx="11506200" cy="6832640"/>
          </a:xfrm>
          <a:prstGeom prst="rect">
            <a:avLst/>
          </a:prstGeom>
          <a:noFill/>
        </p:spPr>
        <p:txBody>
          <a:bodyPr wrap="square" rtlCol="0">
            <a:spAutoFit/>
          </a:bodyPr>
          <a:lstStyle/>
          <a:p>
            <a:pPr marL="342900" indent="-342900" algn="just">
              <a:buFont typeface="Arial" panose="020B0604020202020204" pitchFamily="34" charset="0"/>
              <a:buChar char="•"/>
            </a:pPr>
            <a:r>
              <a:rPr lang="en-US" sz="2000" b="0" i="0" dirty="0">
                <a:solidFill>
                  <a:srgbClr val="333333"/>
                </a:solidFill>
                <a:effectLst/>
                <a:latin typeface="inter-regular"/>
              </a:rPr>
              <a:t>There are two ways to create a thread:</a:t>
            </a:r>
          </a:p>
          <a:p>
            <a:pPr algn="just">
              <a:buFont typeface="+mj-lt"/>
              <a:buAutoNum type="arabicPeriod"/>
            </a:pPr>
            <a:r>
              <a:rPr lang="en-US" sz="2000" b="0" i="0" dirty="0">
                <a:solidFill>
                  <a:srgbClr val="000000"/>
                </a:solidFill>
                <a:effectLst/>
                <a:latin typeface="inter-regular"/>
              </a:rPr>
              <a:t>By extending Thread class</a:t>
            </a:r>
          </a:p>
          <a:p>
            <a:pPr algn="just">
              <a:buFont typeface="+mj-lt"/>
              <a:buAutoNum type="arabicPeriod"/>
            </a:pPr>
            <a:r>
              <a:rPr lang="en-US" sz="2000" b="0" i="0" dirty="0">
                <a:solidFill>
                  <a:srgbClr val="000000"/>
                </a:solidFill>
                <a:effectLst/>
                <a:latin typeface="inter-regular"/>
              </a:rPr>
              <a:t>By implementing Runnable interface.</a:t>
            </a:r>
          </a:p>
          <a:p>
            <a:pPr algn="just">
              <a:buFont typeface="+mj-lt"/>
              <a:buAutoNum type="arabicPeriod"/>
            </a:pPr>
            <a:endParaRPr lang="en-US" sz="2000" b="0" i="0" dirty="0">
              <a:solidFill>
                <a:srgbClr val="000000"/>
              </a:solidFill>
              <a:effectLst/>
              <a:latin typeface="inter-regular"/>
            </a:endParaRPr>
          </a:p>
          <a:p>
            <a:pPr algn="just"/>
            <a:r>
              <a:rPr lang="en-US" sz="2000" b="0" i="0" dirty="0">
                <a:solidFill>
                  <a:srgbClr val="FF0000"/>
                </a:solidFill>
                <a:effectLst/>
                <a:latin typeface="erdana"/>
              </a:rPr>
              <a:t>1.Thread class:</a:t>
            </a:r>
          </a:p>
          <a:p>
            <a:pPr marL="342900" indent="-342900" algn="just">
              <a:buFont typeface="Arial" panose="020B0604020202020204" pitchFamily="34" charset="0"/>
              <a:buChar char="•"/>
            </a:pPr>
            <a:r>
              <a:rPr lang="en-US" sz="2000" b="0" i="0" dirty="0">
                <a:solidFill>
                  <a:srgbClr val="333333"/>
                </a:solidFill>
                <a:effectLst/>
                <a:latin typeface="inter-regular"/>
              </a:rPr>
              <a:t>Thread class provide constructors and methods to create and perform operations on a </a:t>
            </a:r>
            <a:r>
              <a:rPr lang="en-US" sz="2000" b="0" i="0" dirty="0" err="1">
                <a:solidFill>
                  <a:srgbClr val="333333"/>
                </a:solidFill>
                <a:effectLst/>
                <a:latin typeface="inter-regular"/>
              </a:rPr>
              <a:t>thread.Thread</a:t>
            </a:r>
            <a:r>
              <a:rPr lang="en-US" sz="2000" b="0" i="0" dirty="0">
                <a:solidFill>
                  <a:srgbClr val="333333"/>
                </a:solidFill>
                <a:effectLst/>
                <a:latin typeface="inter-regular"/>
              </a:rPr>
              <a:t> class extends Object class and implements Runnable interface.</a:t>
            </a:r>
            <a:endParaRPr lang="en-US" sz="2000" dirty="0">
              <a:solidFill>
                <a:srgbClr val="FF0000"/>
              </a:solidFill>
              <a:latin typeface="erdana"/>
            </a:endParaRPr>
          </a:p>
          <a:p>
            <a:pPr marL="342900" indent="-342900" algn="just">
              <a:buFont typeface="Arial" panose="020B0604020202020204" pitchFamily="34" charset="0"/>
              <a:buChar char="•"/>
            </a:pPr>
            <a:r>
              <a:rPr lang="en-US" sz="2000" b="0" i="0" dirty="0">
                <a:solidFill>
                  <a:srgbClr val="610B4B"/>
                </a:solidFill>
                <a:effectLst/>
                <a:latin typeface="erdana"/>
              </a:rPr>
              <a:t>Commonly used methods :</a:t>
            </a:r>
          </a:p>
          <a:p>
            <a:pPr algn="just">
              <a:buFont typeface="+mj-lt"/>
              <a:buAutoNum type="arabicPeriod"/>
            </a:pPr>
            <a:r>
              <a:rPr lang="en-US" sz="2000" b="1" i="0" dirty="0">
                <a:solidFill>
                  <a:srgbClr val="000000"/>
                </a:solidFill>
                <a:effectLst/>
                <a:latin typeface="inter-bold"/>
              </a:rPr>
              <a:t>public void run():</a:t>
            </a:r>
            <a:r>
              <a:rPr lang="en-US" sz="2000" b="0" i="0" dirty="0">
                <a:solidFill>
                  <a:srgbClr val="000000"/>
                </a:solidFill>
                <a:effectLst/>
                <a:latin typeface="inter-regular"/>
              </a:rPr>
              <a:t> is used to perform action for a thread.</a:t>
            </a:r>
          </a:p>
          <a:p>
            <a:pPr algn="just">
              <a:buFont typeface="+mj-lt"/>
              <a:buAutoNum type="arabicPeriod"/>
            </a:pPr>
            <a:r>
              <a:rPr lang="en-US" sz="2000" b="1" i="0" dirty="0">
                <a:solidFill>
                  <a:srgbClr val="000000"/>
                </a:solidFill>
                <a:effectLst/>
                <a:latin typeface="inter-bold"/>
              </a:rPr>
              <a:t>public void start():</a:t>
            </a:r>
            <a:r>
              <a:rPr lang="en-US" sz="2000" b="0" i="0" dirty="0">
                <a:solidFill>
                  <a:srgbClr val="000000"/>
                </a:solidFill>
                <a:effectLst/>
                <a:latin typeface="inter-regular"/>
              </a:rPr>
              <a:t> starts the execution of the </a:t>
            </a:r>
            <a:r>
              <a:rPr lang="en-US" sz="2000" b="0" i="0" dirty="0" err="1">
                <a:solidFill>
                  <a:srgbClr val="000000"/>
                </a:solidFill>
                <a:effectLst/>
                <a:latin typeface="inter-regular"/>
              </a:rPr>
              <a:t>thread.JVM</a:t>
            </a:r>
            <a:r>
              <a:rPr lang="en-US" sz="2000" b="0" i="0" dirty="0">
                <a:solidFill>
                  <a:srgbClr val="000000"/>
                </a:solidFill>
                <a:effectLst/>
                <a:latin typeface="inter-regular"/>
              </a:rPr>
              <a:t> calls the run() method on the thread.</a:t>
            </a:r>
          </a:p>
          <a:p>
            <a:pPr algn="just">
              <a:buFont typeface="+mj-lt"/>
              <a:buAutoNum type="arabicPeriod"/>
            </a:pPr>
            <a:r>
              <a:rPr lang="en-US" sz="2000" b="1" i="0" dirty="0">
                <a:solidFill>
                  <a:srgbClr val="000000"/>
                </a:solidFill>
                <a:effectLst/>
                <a:latin typeface="inter-bold"/>
              </a:rPr>
              <a:t>public void sleep(long </a:t>
            </a:r>
            <a:r>
              <a:rPr lang="en-US" sz="2000" b="1" i="0" dirty="0" err="1">
                <a:solidFill>
                  <a:srgbClr val="000000"/>
                </a:solidFill>
                <a:effectLst/>
                <a:latin typeface="inter-bold"/>
              </a:rPr>
              <a:t>miliseconds</a:t>
            </a:r>
            <a:r>
              <a:rPr lang="en-US" sz="2000" b="1" i="0" dirty="0">
                <a:solidFill>
                  <a:srgbClr val="000000"/>
                </a:solidFill>
                <a:effectLst/>
                <a:latin typeface="inter-bold"/>
              </a:rPr>
              <a:t>):</a:t>
            </a:r>
            <a:r>
              <a:rPr lang="en-US" sz="2000" b="0" i="0" dirty="0">
                <a:solidFill>
                  <a:srgbClr val="000000"/>
                </a:solidFill>
                <a:effectLst/>
                <a:latin typeface="inter-regular"/>
              </a:rPr>
              <a:t> Causes the currently executing thread to sleep (temporarily cease execution) for the specified number of milliseconds.</a:t>
            </a:r>
          </a:p>
          <a:p>
            <a:pPr algn="just">
              <a:buFont typeface="+mj-lt"/>
              <a:buAutoNum type="arabicPeriod"/>
            </a:pPr>
            <a:r>
              <a:rPr lang="en-US" sz="2000" b="1" i="0" dirty="0">
                <a:solidFill>
                  <a:srgbClr val="000000"/>
                </a:solidFill>
                <a:effectLst/>
                <a:latin typeface="inter-bold"/>
              </a:rPr>
              <a:t>public void join():</a:t>
            </a:r>
            <a:r>
              <a:rPr lang="en-US" sz="2000" b="0" i="0" dirty="0">
                <a:solidFill>
                  <a:srgbClr val="000000"/>
                </a:solidFill>
                <a:effectLst/>
                <a:latin typeface="inter-regular"/>
              </a:rPr>
              <a:t> waits for a thread to die.</a:t>
            </a:r>
          </a:p>
          <a:p>
            <a:pPr algn="just">
              <a:buFont typeface="+mj-lt"/>
              <a:buAutoNum type="arabicPeriod"/>
            </a:pPr>
            <a:r>
              <a:rPr lang="en-US" sz="2000" b="1" i="0" dirty="0">
                <a:solidFill>
                  <a:srgbClr val="000000"/>
                </a:solidFill>
                <a:effectLst/>
                <a:latin typeface="inter-bold"/>
              </a:rPr>
              <a:t>public String </a:t>
            </a:r>
            <a:r>
              <a:rPr lang="en-US" sz="2000" b="1" i="0" dirty="0" err="1">
                <a:solidFill>
                  <a:srgbClr val="000000"/>
                </a:solidFill>
                <a:effectLst/>
                <a:latin typeface="inter-bold"/>
              </a:rPr>
              <a:t>getName</a:t>
            </a:r>
            <a:r>
              <a:rPr lang="en-US" sz="2000" b="1" i="0" dirty="0">
                <a:solidFill>
                  <a:srgbClr val="000000"/>
                </a:solidFill>
                <a:effectLst/>
                <a:latin typeface="inter-bold"/>
              </a:rPr>
              <a:t>():</a:t>
            </a:r>
            <a:r>
              <a:rPr lang="en-US" sz="2000" b="0" i="0" dirty="0">
                <a:solidFill>
                  <a:srgbClr val="000000"/>
                </a:solidFill>
                <a:effectLst/>
                <a:latin typeface="inter-regular"/>
              </a:rPr>
              <a:t> returns the name of the thread.</a:t>
            </a:r>
          </a:p>
          <a:p>
            <a:pPr algn="just">
              <a:buFont typeface="+mj-lt"/>
              <a:buAutoNum type="arabicPeriod"/>
            </a:pPr>
            <a:r>
              <a:rPr lang="en-US" sz="2000" b="1" i="0" dirty="0">
                <a:solidFill>
                  <a:srgbClr val="000000"/>
                </a:solidFill>
                <a:effectLst/>
                <a:latin typeface="inter-bold"/>
              </a:rPr>
              <a:t>public void </a:t>
            </a:r>
            <a:r>
              <a:rPr lang="en-US" sz="2000" b="1" i="0" dirty="0" err="1">
                <a:solidFill>
                  <a:srgbClr val="000000"/>
                </a:solidFill>
                <a:effectLst/>
                <a:latin typeface="inter-bold"/>
              </a:rPr>
              <a:t>setName</a:t>
            </a:r>
            <a:r>
              <a:rPr lang="en-US" sz="2000" b="1" i="0" dirty="0">
                <a:solidFill>
                  <a:srgbClr val="000000"/>
                </a:solidFill>
                <a:effectLst/>
                <a:latin typeface="inter-bold"/>
              </a:rPr>
              <a:t>(String name):</a:t>
            </a:r>
            <a:r>
              <a:rPr lang="en-US" sz="2000" b="0" i="0" dirty="0">
                <a:solidFill>
                  <a:srgbClr val="000000"/>
                </a:solidFill>
                <a:effectLst/>
                <a:latin typeface="inter-regular"/>
              </a:rPr>
              <a:t> changes the name of the thread.</a:t>
            </a:r>
          </a:p>
          <a:p>
            <a:pPr algn="just">
              <a:buFont typeface="+mj-lt"/>
              <a:buAutoNum type="arabicPeriod"/>
            </a:pPr>
            <a:r>
              <a:rPr lang="en-US" sz="2000" b="1" i="0" dirty="0">
                <a:solidFill>
                  <a:srgbClr val="000000"/>
                </a:solidFill>
                <a:effectLst/>
                <a:latin typeface="inter-bold"/>
              </a:rPr>
              <a:t>public </a:t>
            </a:r>
            <a:r>
              <a:rPr lang="en-US" sz="2000" b="1" i="0" dirty="0" err="1">
                <a:solidFill>
                  <a:srgbClr val="000000"/>
                </a:solidFill>
                <a:effectLst/>
                <a:latin typeface="inter-bold"/>
              </a:rPr>
              <a:t>boolean</a:t>
            </a:r>
            <a:r>
              <a:rPr lang="en-US" sz="2000" b="1" i="0" dirty="0">
                <a:solidFill>
                  <a:srgbClr val="000000"/>
                </a:solidFill>
                <a:effectLst/>
                <a:latin typeface="inter-bold"/>
              </a:rPr>
              <a:t> </a:t>
            </a:r>
            <a:r>
              <a:rPr lang="en-US" sz="2000" b="1" i="0" dirty="0" err="1">
                <a:solidFill>
                  <a:srgbClr val="000000"/>
                </a:solidFill>
                <a:effectLst/>
                <a:latin typeface="inter-bold"/>
              </a:rPr>
              <a:t>isAlive</a:t>
            </a:r>
            <a:r>
              <a:rPr lang="en-US" sz="2000" b="1" i="0" dirty="0">
                <a:solidFill>
                  <a:srgbClr val="000000"/>
                </a:solidFill>
                <a:effectLst/>
                <a:latin typeface="inter-bold"/>
              </a:rPr>
              <a:t>():</a:t>
            </a:r>
            <a:r>
              <a:rPr lang="en-US" sz="2000" b="0" i="0" dirty="0">
                <a:solidFill>
                  <a:srgbClr val="000000"/>
                </a:solidFill>
                <a:effectLst/>
                <a:latin typeface="inter-regular"/>
              </a:rPr>
              <a:t> tests if the thread is alive.</a:t>
            </a:r>
          </a:p>
          <a:p>
            <a:pPr algn="just">
              <a:buFont typeface="+mj-lt"/>
              <a:buAutoNum type="arabicPeriod"/>
            </a:pPr>
            <a:r>
              <a:rPr lang="en-US" sz="2000" b="1" i="0" dirty="0">
                <a:solidFill>
                  <a:srgbClr val="000000"/>
                </a:solidFill>
                <a:effectLst/>
                <a:latin typeface="inter-bold"/>
              </a:rPr>
              <a:t>public void stop():</a:t>
            </a:r>
            <a:r>
              <a:rPr lang="en-US" sz="2000" b="0" i="0" dirty="0">
                <a:solidFill>
                  <a:srgbClr val="000000"/>
                </a:solidFill>
                <a:effectLst/>
                <a:latin typeface="inter-regular"/>
              </a:rPr>
              <a:t> is used to stop the thread(</a:t>
            </a:r>
            <a:r>
              <a:rPr lang="en-US" sz="2000" b="0" i="0" dirty="0" err="1">
                <a:solidFill>
                  <a:srgbClr val="000000"/>
                </a:solidFill>
                <a:effectLst/>
                <a:latin typeface="inter-regular"/>
              </a:rPr>
              <a:t>depricated</a:t>
            </a:r>
            <a:r>
              <a:rPr lang="en-US" sz="2000" b="0" i="0" dirty="0">
                <a:solidFill>
                  <a:srgbClr val="000000"/>
                </a:solidFill>
                <a:effectLst/>
                <a:latin typeface="inter-regular"/>
              </a:rPr>
              <a:t>).</a:t>
            </a:r>
          </a:p>
          <a:p>
            <a:pPr algn="just">
              <a:buFont typeface="+mj-lt"/>
              <a:buAutoNum type="arabicPeriod"/>
            </a:pPr>
            <a:endParaRPr lang="en-US" sz="2000" b="0" i="0" dirty="0">
              <a:solidFill>
                <a:srgbClr val="000000"/>
              </a:solidFill>
              <a:effectLst/>
              <a:latin typeface="inter-regular"/>
            </a:endParaRPr>
          </a:p>
          <a:p>
            <a:pPr marL="342900" indent="-342900" algn="just">
              <a:buFont typeface="Arial" panose="020B0604020202020204" pitchFamily="34" charset="0"/>
              <a:buChar char="•"/>
            </a:pPr>
            <a:endParaRPr lang="en-US" sz="2000" b="0" i="0" dirty="0">
              <a:solidFill>
                <a:srgbClr val="610B4B"/>
              </a:solidFill>
              <a:effectLst/>
              <a:latin typeface="erdana"/>
            </a:endParaRPr>
          </a:p>
          <a:p>
            <a:pPr marL="342900" indent="-342900" algn="just">
              <a:buFont typeface="Arial" panose="020B0604020202020204" pitchFamily="34" charset="0"/>
              <a:buChar char="•"/>
            </a:pPr>
            <a:endParaRPr lang="en-US" sz="2000" b="0" i="0" dirty="0">
              <a:solidFill>
                <a:srgbClr val="FF0000"/>
              </a:solidFill>
              <a:effectLst/>
              <a:latin typeface="erdana"/>
            </a:endParaRPr>
          </a:p>
          <a:p>
            <a:pPr algn="just"/>
            <a:endParaRPr lang="en-US" sz="2000"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4233895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66700" y="257175"/>
            <a:ext cx="11553825" cy="4247317"/>
          </a:xfrm>
          <a:prstGeom prst="rect">
            <a:avLst/>
          </a:prstGeom>
          <a:noFill/>
        </p:spPr>
        <p:txBody>
          <a:bodyPr wrap="square" rtlCol="0">
            <a:spAutoFit/>
          </a:bodyPr>
          <a:lstStyle/>
          <a:p>
            <a:r>
              <a:rPr lang="en-US" b="0" i="0" dirty="0">
                <a:solidFill>
                  <a:srgbClr val="610B4B"/>
                </a:solidFill>
                <a:effectLst/>
                <a:latin typeface="erdana"/>
              </a:rPr>
              <a:t>Java Thread Example by extending Thread class</a:t>
            </a:r>
          </a:p>
          <a:p>
            <a:endParaRPr lang="en-US" dirty="0"/>
          </a:p>
          <a:p>
            <a:pPr algn="just">
              <a:buFont typeface="+mj-lt"/>
              <a:buAutoNum type="arabicPeriod"/>
            </a:pPr>
            <a:r>
              <a:rPr lang="en-US" b="1" i="0" dirty="0">
                <a:solidFill>
                  <a:srgbClr val="006699"/>
                </a:solidFill>
                <a:effectLst/>
                <a:latin typeface="inter-regular"/>
              </a:rPr>
              <a:t>class</a:t>
            </a:r>
            <a:r>
              <a:rPr lang="en-US" b="0" i="0" dirty="0">
                <a:solidFill>
                  <a:srgbClr val="000000"/>
                </a:solidFill>
                <a:effectLst/>
                <a:latin typeface="inter-regular"/>
              </a:rPr>
              <a:t> Multi </a:t>
            </a:r>
            <a:r>
              <a:rPr lang="en-US" b="1" i="0" dirty="0">
                <a:solidFill>
                  <a:srgbClr val="006699"/>
                </a:solidFill>
                <a:effectLst/>
                <a:latin typeface="inter-regular"/>
              </a:rPr>
              <a:t>extends</a:t>
            </a:r>
            <a:r>
              <a:rPr lang="en-US" b="0" i="0" dirty="0">
                <a:solidFill>
                  <a:srgbClr val="000000"/>
                </a:solidFill>
                <a:effectLst/>
                <a:latin typeface="inter-regular"/>
              </a:rPr>
              <a:t> Thread{  </a:t>
            </a:r>
          </a:p>
          <a:p>
            <a:pPr algn="just">
              <a:buFont typeface="+mj-lt"/>
              <a:buAutoNum type="arabicPeriod"/>
            </a:pPr>
            <a:r>
              <a:rPr lang="en-US" b="1" i="0" dirty="0">
                <a:solidFill>
                  <a:srgbClr val="006699"/>
                </a:solidFill>
                <a:effectLst/>
                <a:latin typeface="inter-regular"/>
              </a:rPr>
              <a:t>public</a:t>
            </a:r>
            <a:r>
              <a:rPr lang="en-US" b="0" i="0" dirty="0">
                <a:solidFill>
                  <a:srgbClr val="000000"/>
                </a:solidFill>
                <a:effectLst/>
                <a:latin typeface="inter-regular"/>
              </a:rPr>
              <a:t> </a:t>
            </a:r>
            <a:r>
              <a:rPr lang="en-US" b="1" i="0" dirty="0">
                <a:solidFill>
                  <a:srgbClr val="006699"/>
                </a:solidFill>
                <a:effectLst/>
                <a:latin typeface="inter-regular"/>
              </a:rPr>
              <a:t>void</a:t>
            </a:r>
            <a:r>
              <a:rPr lang="en-US" b="0" i="0" dirty="0">
                <a:solidFill>
                  <a:srgbClr val="000000"/>
                </a:solidFill>
                <a:effectLst/>
                <a:latin typeface="inter-regular"/>
              </a:rPr>
              <a:t> run(){  </a:t>
            </a:r>
          </a:p>
          <a:p>
            <a:pPr algn="just">
              <a:buFont typeface="+mj-lt"/>
              <a:buAutoNum type="arabicPeriod"/>
            </a:pPr>
            <a:r>
              <a:rPr lang="en-US" b="0" i="0" dirty="0" err="1">
                <a:solidFill>
                  <a:srgbClr val="000000"/>
                </a:solidFill>
                <a:effectLst/>
                <a:latin typeface="inter-regular"/>
              </a:rPr>
              <a:t>System.out.println</a:t>
            </a:r>
            <a:r>
              <a:rPr lang="en-US" b="0" i="0" dirty="0">
                <a:solidFill>
                  <a:srgbClr val="000000"/>
                </a:solidFill>
                <a:effectLst/>
                <a:latin typeface="inter-regular"/>
              </a:rPr>
              <a:t>(</a:t>
            </a:r>
            <a:r>
              <a:rPr lang="en-US" b="0" i="0" dirty="0">
                <a:solidFill>
                  <a:srgbClr val="0000FF"/>
                </a:solidFill>
                <a:effectLst/>
                <a:latin typeface="inter-regular"/>
              </a:rPr>
              <a:t>"thread is running..."</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  </a:t>
            </a:r>
          </a:p>
          <a:p>
            <a:pPr algn="just">
              <a:buFont typeface="+mj-lt"/>
              <a:buAutoNum type="arabicPeriod"/>
            </a:pPr>
            <a:r>
              <a:rPr lang="en-US" b="1" i="0" dirty="0">
                <a:solidFill>
                  <a:srgbClr val="006699"/>
                </a:solidFill>
                <a:effectLst/>
                <a:latin typeface="inter-regular"/>
              </a:rPr>
              <a:t>public</a:t>
            </a:r>
            <a:r>
              <a:rPr lang="en-US" b="0" i="0" dirty="0">
                <a:solidFill>
                  <a:srgbClr val="000000"/>
                </a:solidFill>
                <a:effectLst/>
                <a:latin typeface="inter-regular"/>
              </a:rPr>
              <a:t> </a:t>
            </a:r>
            <a:r>
              <a:rPr lang="en-US" b="1" i="0" dirty="0">
                <a:solidFill>
                  <a:srgbClr val="006699"/>
                </a:solidFill>
                <a:effectLst/>
                <a:latin typeface="inter-regular"/>
              </a:rPr>
              <a:t>static</a:t>
            </a:r>
            <a:r>
              <a:rPr lang="en-US" b="0" i="0" dirty="0">
                <a:solidFill>
                  <a:srgbClr val="000000"/>
                </a:solidFill>
                <a:effectLst/>
                <a:latin typeface="inter-regular"/>
              </a:rPr>
              <a:t> </a:t>
            </a:r>
            <a:r>
              <a:rPr lang="en-US" b="1" i="0" dirty="0">
                <a:solidFill>
                  <a:srgbClr val="006699"/>
                </a:solidFill>
                <a:effectLst/>
                <a:latin typeface="inter-regular"/>
              </a:rPr>
              <a:t>void</a:t>
            </a:r>
            <a:r>
              <a:rPr lang="en-US" b="0" i="0" dirty="0">
                <a:solidFill>
                  <a:srgbClr val="000000"/>
                </a:solidFill>
                <a:effectLst/>
                <a:latin typeface="inter-regular"/>
              </a:rPr>
              <a:t> main(String </a:t>
            </a:r>
            <a:r>
              <a:rPr lang="en-US" b="0" i="0" dirty="0" err="1">
                <a:solidFill>
                  <a:srgbClr val="000000"/>
                </a:solidFill>
                <a:effectLst/>
                <a:latin typeface="inter-regular"/>
              </a:rPr>
              <a:t>args</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Multi t1=</a:t>
            </a:r>
            <a:r>
              <a:rPr lang="en-US" b="1" i="0" dirty="0">
                <a:solidFill>
                  <a:srgbClr val="006699"/>
                </a:solidFill>
                <a:effectLst/>
                <a:latin typeface="inter-regular"/>
              </a:rPr>
              <a:t>new</a:t>
            </a:r>
            <a:r>
              <a:rPr lang="en-US" b="0" i="0" dirty="0">
                <a:solidFill>
                  <a:srgbClr val="000000"/>
                </a:solidFill>
                <a:effectLst/>
                <a:latin typeface="inter-regular"/>
              </a:rPr>
              <a:t> Multi();  </a:t>
            </a:r>
          </a:p>
          <a:p>
            <a:pPr algn="just">
              <a:buFont typeface="+mj-lt"/>
              <a:buAutoNum type="arabicPeriod"/>
            </a:pPr>
            <a:r>
              <a:rPr lang="en-US" b="0" i="0" dirty="0">
                <a:solidFill>
                  <a:srgbClr val="000000"/>
                </a:solidFill>
                <a:effectLst/>
                <a:latin typeface="inter-regular"/>
              </a:rPr>
              <a:t>t1.start();  </a:t>
            </a:r>
          </a:p>
          <a:p>
            <a:pPr algn="just">
              <a:buFont typeface="+mj-lt"/>
              <a:buAutoNum type="arabicPeriod"/>
            </a:pPr>
            <a:r>
              <a:rPr lang="en-US" b="0" i="0" dirty="0">
                <a:solidFill>
                  <a:srgbClr val="000000"/>
                </a:solidFill>
                <a:effectLst/>
                <a:latin typeface="inter-regular"/>
              </a:rPr>
              <a:t> }  </a:t>
            </a:r>
          </a:p>
          <a:p>
            <a:pPr algn="just">
              <a:buFont typeface="+mj-lt"/>
              <a:buAutoNum type="arabicPeriod"/>
            </a:pPr>
            <a:r>
              <a:rPr lang="en-US" b="0" i="0" dirty="0">
                <a:solidFill>
                  <a:srgbClr val="000000"/>
                </a:solidFill>
                <a:effectLst/>
                <a:latin typeface="inter-regular"/>
              </a:rPr>
              <a:t>}  </a:t>
            </a:r>
          </a:p>
          <a:p>
            <a:endParaRPr lang="en-US" dirty="0"/>
          </a:p>
          <a:p>
            <a:endParaRPr lang="en-US" dirty="0"/>
          </a:p>
          <a:p>
            <a:r>
              <a:rPr lang="en-US" b="1" i="0" dirty="0">
                <a:solidFill>
                  <a:srgbClr val="333333"/>
                </a:solidFill>
                <a:effectLst/>
                <a:latin typeface="inter-bold"/>
              </a:rPr>
              <a:t>Output:</a:t>
            </a:r>
          </a:p>
          <a:p>
            <a:r>
              <a:rPr lang="en-US" dirty="0"/>
              <a:t>thread is running...</a:t>
            </a:r>
          </a:p>
        </p:txBody>
      </p:sp>
    </p:spTree>
    <p:extLst>
      <p:ext uri="{BB962C8B-B14F-4D97-AF65-F5344CB8AC3E}">
        <p14:creationId xmlns:p14="http://schemas.microsoft.com/office/powerpoint/2010/main" val="410198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66700" y="257175"/>
            <a:ext cx="11553825" cy="6617196"/>
          </a:xfrm>
          <a:prstGeom prst="rect">
            <a:avLst/>
          </a:prstGeom>
          <a:noFill/>
        </p:spPr>
        <p:txBody>
          <a:bodyPr wrap="square" rtlCol="0">
            <a:spAutoFit/>
          </a:bodyPr>
          <a:lstStyle/>
          <a:p>
            <a:r>
              <a:rPr lang="en-US" sz="2800" b="0" i="0" dirty="0">
                <a:solidFill>
                  <a:srgbClr val="FF0000"/>
                </a:solidFill>
                <a:effectLst/>
                <a:latin typeface="inter-regular"/>
              </a:rPr>
              <a:t> Runnable interface.</a:t>
            </a:r>
          </a:p>
          <a:p>
            <a:endParaRPr lang="en-US" b="0" i="0" dirty="0">
              <a:solidFill>
                <a:srgbClr val="610B4B"/>
              </a:solidFill>
              <a:effectLst/>
              <a:latin typeface="erdana"/>
            </a:endParaRPr>
          </a:p>
          <a:p>
            <a:pPr marL="285750" indent="-285750" algn="just">
              <a:buFont typeface="Arial" panose="020B0604020202020204" pitchFamily="34" charset="0"/>
              <a:buChar char="•"/>
            </a:pPr>
            <a:r>
              <a:rPr lang="en-US" b="0" i="0" dirty="0">
                <a:solidFill>
                  <a:srgbClr val="333333"/>
                </a:solidFill>
                <a:effectLst/>
                <a:latin typeface="inter-regular"/>
              </a:rPr>
              <a:t>The Runnable interface should be implemented by any class whose instances are intended to be executed by a thread.</a:t>
            </a:r>
          </a:p>
          <a:p>
            <a:pPr marL="285750" indent="-285750" algn="just">
              <a:buFont typeface="Arial" panose="020B0604020202020204" pitchFamily="34" charset="0"/>
              <a:buChar char="•"/>
            </a:pPr>
            <a:r>
              <a:rPr lang="en-US" b="0" i="0" dirty="0">
                <a:solidFill>
                  <a:srgbClr val="333333"/>
                </a:solidFill>
                <a:effectLst/>
                <a:latin typeface="inter-regular"/>
              </a:rPr>
              <a:t> Runnable interface have only one method named run().</a:t>
            </a:r>
          </a:p>
          <a:p>
            <a:pPr algn="just"/>
            <a:r>
              <a:rPr lang="en-US" b="1" i="0" dirty="0">
                <a:solidFill>
                  <a:srgbClr val="000000"/>
                </a:solidFill>
                <a:effectLst/>
                <a:latin typeface="inter-bold"/>
              </a:rPr>
              <a:t>public void run():</a:t>
            </a:r>
            <a:r>
              <a:rPr lang="en-US" b="0" i="0" dirty="0">
                <a:solidFill>
                  <a:srgbClr val="000000"/>
                </a:solidFill>
                <a:effectLst/>
                <a:latin typeface="inter-regular"/>
              </a:rPr>
              <a:t> is used to perform action for a thread.</a:t>
            </a:r>
          </a:p>
          <a:p>
            <a:pPr algn="just"/>
            <a:endParaRPr lang="en-US" dirty="0">
              <a:solidFill>
                <a:srgbClr val="000000"/>
              </a:solidFill>
              <a:latin typeface="inter-regular"/>
            </a:endParaRPr>
          </a:p>
          <a:p>
            <a:pPr algn="just"/>
            <a:r>
              <a:rPr lang="en-US" b="0" i="0" dirty="0">
                <a:solidFill>
                  <a:srgbClr val="610B4B"/>
                </a:solidFill>
                <a:effectLst/>
                <a:latin typeface="erdana"/>
              </a:rPr>
              <a:t>Java Thread Example by implementing Runnable interface :</a:t>
            </a:r>
          </a:p>
          <a:p>
            <a:pPr algn="just">
              <a:buFont typeface="+mj-lt"/>
              <a:buAutoNum type="arabicPeriod"/>
            </a:pPr>
            <a:r>
              <a:rPr lang="en-US" b="1" i="0" dirty="0">
                <a:solidFill>
                  <a:srgbClr val="006699"/>
                </a:solidFill>
                <a:effectLst/>
                <a:latin typeface="inter-regular"/>
              </a:rPr>
              <a:t>class</a:t>
            </a:r>
            <a:r>
              <a:rPr lang="en-US" b="0" i="0" dirty="0">
                <a:solidFill>
                  <a:srgbClr val="000000"/>
                </a:solidFill>
                <a:effectLst/>
                <a:latin typeface="inter-regular"/>
              </a:rPr>
              <a:t> Multi3 </a:t>
            </a:r>
            <a:r>
              <a:rPr lang="en-US" b="1" i="0" dirty="0">
                <a:solidFill>
                  <a:srgbClr val="006699"/>
                </a:solidFill>
                <a:effectLst/>
                <a:latin typeface="inter-regular"/>
              </a:rPr>
              <a:t>implements</a:t>
            </a:r>
            <a:r>
              <a:rPr lang="en-US" b="0" i="0" dirty="0">
                <a:solidFill>
                  <a:srgbClr val="000000"/>
                </a:solidFill>
                <a:effectLst/>
                <a:latin typeface="inter-regular"/>
              </a:rPr>
              <a:t> Runnable{  </a:t>
            </a:r>
          </a:p>
          <a:p>
            <a:pPr algn="just">
              <a:buFont typeface="+mj-lt"/>
              <a:buAutoNum type="arabicPeriod"/>
            </a:pPr>
            <a:r>
              <a:rPr lang="en-US" b="1" i="0" dirty="0">
                <a:solidFill>
                  <a:srgbClr val="006699"/>
                </a:solidFill>
                <a:effectLst/>
                <a:latin typeface="inter-regular"/>
              </a:rPr>
              <a:t>public</a:t>
            </a:r>
            <a:r>
              <a:rPr lang="en-US" b="0" i="0" dirty="0">
                <a:solidFill>
                  <a:srgbClr val="000000"/>
                </a:solidFill>
                <a:effectLst/>
                <a:latin typeface="inter-regular"/>
              </a:rPr>
              <a:t> </a:t>
            </a:r>
            <a:r>
              <a:rPr lang="en-US" b="1" i="0" dirty="0">
                <a:solidFill>
                  <a:srgbClr val="006699"/>
                </a:solidFill>
                <a:effectLst/>
                <a:latin typeface="inter-regular"/>
              </a:rPr>
              <a:t>void</a:t>
            </a:r>
            <a:r>
              <a:rPr lang="en-US" b="0" i="0" dirty="0">
                <a:solidFill>
                  <a:srgbClr val="000000"/>
                </a:solidFill>
                <a:effectLst/>
                <a:latin typeface="inter-regular"/>
              </a:rPr>
              <a:t> run(){  </a:t>
            </a:r>
          </a:p>
          <a:p>
            <a:pPr algn="just">
              <a:buFont typeface="+mj-lt"/>
              <a:buAutoNum type="arabicPeriod"/>
            </a:pPr>
            <a:r>
              <a:rPr lang="en-US" b="0" i="0" dirty="0" err="1">
                <a:solidFill>
                  <a:srgbClr val="000000"/>
                </a:solidFill>
                <a:effectLst/>
                <a:latin typeface="inter-regular"/>
              </a:rPr>
              <a:t>System.out.println</a:t>
            </a:r>
            <a:r>
              <a:rPr lang="en-US" b="0" i="0" dirty="0">
                <a:solidFill>
                  <a:srgbClr val="000000"/>
                </a:solidFill>
                <a:effectLst/>
                <a:latin typeface="inter-regular"/>
              </a:rPr>
              <a:t>(</a:t>
            </a:r>
            <a:r>
              <a:rPr lang="en-US" b="0" i="0" dirty="0">
                <a:solidFill>
                  <a:srgbClr val="0000FF"/>
                </a:solidFill>
                <a:effectLst/>
                <a:latin typeface="inter-regular"/>
              </a:rPr>
              <a:t>"thread is running..."</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  </a:t>
            </a:r>
          </a:p>
          <a:p>
            <a:pPr algn="just">
              <a:buFont typeface="+mj-lt"/>
              <a:buAutoNum type="arabicPeriod"/>
            </a:pPr>
            <a:r>
              <a:rPr lang="en-US" b="1" i="0" dirty="0">
                <a:solidFill>
                  <a:srgbClr val="006699"/>
                </a:solidFill>
                <a:effectLst/>
                <a:latin typeface="inter-regular"/>
              </a:rPr>
              <a:t>public</a:t>
            </a:r>
            <a:r>
              <a:rPr lang="en-US" b="0" i="0" dirty="0">
                <a:solidFill>
                  <a:srgbClr val="000000"/>
                </a:solidFill>
                <a:effectLst/>
                <a:latin typeface="inter-regular"/>
              </a:rPr>
              <a:t> </a:t>
            </a:r>
            <a:r>
              <a:rPr lang="en-US" b="1" i="0" dirty="0">
                <a:solidFill>
                  <a:srgbClr val="006699"/>
                </a:solidFill>
                <a:effectLst/>
                <a:latin typeface="inter-regular"/>
              </a:rPr>
              <a:t>static</a:t>
            </a:r>
            <a:r>
              <a:rPr lang="en-US" b="0" i="0" dirty="0">
                <a:solidFill>
                  <a:srgbClr val="000000"/>
                </a:solidFill>
                <a:effectLst/>
                <a:latin typeface="inter-regular"/>
              </a:rPr>
              <a:t> </a:t>
            </a:r>
            <a:r>
              <a:rPr lang="en-US" b="1" i="0" dirty="0">
                <a:solidFill>
                  <a:srgbClr val="006699"/>
                </a:solidFill>
                <a:effectLst/>
                <a:latin typeface="inter-regular"/>
              </a:rPr>
              <a:t>void</a:t>
            </a:r>
            <a:r>
              <a:rPr lang="en-US" b="0" i="0" dirty="0">
                <a:solidFill>
                  <a:srgbClr val="000000"/>
                </a:solidFill>
                <a:effectLst/>
                <a:latin typeface="inter-regular"/>
              </a:rPr>
              <a:t> main(String </a:t>
            </a:r>
            <a:r>
              <a:rPr lang="en-US" b="0" i="0" dirty="0" err="1">
                <a:solidFill>
                  <a:srgbClr val="000000"/>
                </a:solidFill>
                <a:effectLst/>
                <a:latin typeface="inter-regular"/>
              </a:rPr>
              <a:t>args</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Multi3 m1=</a:t>
            </a:r>
            <a:r>
              <a:rPr lang="en-US" b="1" i="0" dirty="0">
                <a:solidFill>
                  <a:srgbClr val="006699"/>
                </a:solidFill>
                <a:effectLst/>
                <a:latin typeface="inter-regular"/>
              </a:rPr>
              <a:t>new</a:t>
            </a:r>
            <a:r>
              <a:rPr lang="en-US" b="0" i="0" dirty="0">
                <a:solidFill>
                  <a:srgbClr val="000000"/>
                </a:solidFill>
                <a:effectLst/>
                <a:latin typeface="inter-regular"/>
              </a:rPr>
              <a:t> Multi3();  </a:t>
            </a:r>
          </a:p>
          <a:p>
            <a:pPr algn="just">
              <a:buFont typeface="+mj-lt"/>
              <a:buAutoNum type="arabicPeriod"/>
            </a:pPr>
            <a:r>
              <a:rPr lang="en-US" b="0" i="0" dirty="0">
                <a:solidFill>
                  <a:srgbClr val="000000"/>
                </a:solidFill>
                <a:effectLst/>
                <a:latin typeface="inter-regular"/>
              </a:rPr>
              <a:t>Thread t1 =</a:t>
            </a:r>
            <a:r>
              <a:rPr lang="en-US" b="1" i="0" dirty="0">
                <a:solidFill>
                  <a:srgbClr val="006699"/>
                </a:solidFill>
                <a:effectLst/>
                <a:latin typeface="inter-regular"/>
              </a:rPr>
              <a:t>new</a:t>
            </a:r>
            <a:r>
              <a:rPr lang="en-US" b="0" i="0" dirty="0">
                <a:solidFill>
                  <a:srgbClr val="000000"/>
                </a:solidFill>
                <a:effectLst/>
                <a:latin typeface="inter-regular"/>
              </a:rPr>
              <a:t> Thread(m1);   </a:t>
            </a:r>
            <a:r>
              <a:rPr lang="en-US" b="0" i="0" dirty="0">
                <a:solidFill>
                  <a:srgbClr val="008200"/>
                </a:solidFill>
                <a:effectLst/>
                <a:latin typeface="inter-regular"/>
              </a:rPr>
              <a:t>// Using the constructor Thread(Runnable r)</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t1.start();  </a:t>
            </a:r>
          </a:p>
          <a:p>
            <a:pPr algn="just">
              <a:buFont typeface="+mj-lt"/>
              <a:buAutoNum type="arabicPeriod"/>
            </a:pPr>
            <a:r>
              <a:rPr lang="en-US" b="0" i="0" dirty="0">
                <a:solidFill>
                  <a:srgbClr val="000000"/>
                </a:solidFill>
                <a:effectLst/>
                <a:latin typeface="inter-regular"/>
              </a:rPr>
              <a:t> }  </a:t>
            </a:r>
          </a:p>
          <a:p>
            <a:pPr algn="just">
              <a:buFont typeface="+mj-lt"/>
              <a:buAutoNum type="arabicPeriod"/>
            </a:pPr>
            <a:r>
              <a:rPr lang="en-US" b="0" i="0" dirty="0">
                <a:solidFill>
                  <a:srgbClr val="000000"/>
                </a:solidFill>
                <a:effectLst/>
                <a:latin typeface="inter-regular"/>
              </a:rPr>
              <a:t>}  </a:t>
            </a:r>
          </a:p>
          <a:p>
            <a:pPr algn="just">
              <a:buFont typeface="+mj-lt"/>
              <a:buAutoNum type="arabicPeriod"/>
            </a:pPr>
            <a:endParaRPr lang="en-US" b="0" i="0" dirty="0">
              <a:solidFill>
                <a:srgbClr val="000000"/>
              </a:solidFill>
              <a:effectLst/>
              <a:latin typeface="inter-regular"/>
            </a:endParaRPr>
          </a:p>
          <a:p>
            <a:r>
              <a:rPr lang="en-US" b="1" i="0" dirty="0">
                <a:solidFill>
                  <a:srgbClr val="333333"/>
                </a:solidFill>
                <a:effectLst/>
                <a:latin typeface="inter-bold"/>
              </a:rPr>
              <a:t>Output:</a:t>
            </a:r>
          </a:p>
          <a:p>
            <a:r>
              <a:rPr lang="en-US" dirty="0"/>
              <a:t>thread is running...</a:t>
            </a:r>
          </a:p>
          <a:p>
            <a:pPr algn="just"/>
            <a:endParaRPr lang="en-US" b="0" i="0" dirty="0">
              <a:solidFill>
                <a:srgbClr val="610B4B"/>
              </a:solidFill>
              <a:effectLst/>
              <a:latin typeface="erdana"/>
            </a:endParaRPr>
          </a:p>
          <a:p>
            <a:pPr algn="just"/>
            <a:endParaRPr lang="en-US" b="0" i="0" dirty="0">
              <a:solidFill>
                <a:srgbClr val="000000"/>
              </a:solidFill>
              <a:effectLst/>
              <a:latin typeface="inter-regular"/>
            </a:endParaRPr>
          </a:p>
        </p:txBody>
      </p:sp>
    </p:spTree>
    <p:extLst>
      <p:ext uri="{BB962C8B-B14F-4D97-AF65-F5344CB8AC3E}">
        <p14:creationId xmlns:p14="http://schemas.microsoft.com/office/powerpoint/2010/main" val="146712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28600" y="238125"/>
            <a:ext cx="11553825" cy="6309420"/>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Thread Scheduler :</a:t>
            </a:r>
          </a:p>
          <a:p>
            <a:pPr marL="342900" indent="-342900">
              <a:buFont typeface="Arial" panose="020B0604020202020204" pitchFamily="34" charset="0"/>
              <a:buChar char="•"/>
            </a:pPr>
            <a:r>
              <a:rPr lang="en-US" sz="2800" b="0" i="0" dirty="0">
                <a:solidFill>
                  <a:srgbClr val="333333"/>
                </a:solidFill>
                <a:effectLst/>
                <a:latin typeface="inter-regular"/>
              </a:rPr>
              <a:t>A component of Java that decides which thread to run or execute and which thread to wait is called a </a:t>
            </a:r>
            <a:r>
              <a:rPr lang="en-US" sz="2800" b="1" i="0" dirty="0">
                <a:solidFill>
                  <a:srgbClr val="333333"/>
                </a:solidFill>
                <a:effectLst/>
                <a:latin typeface="inter-bold"/>
              </a:rPr>
              <a:t>thread scheduler.</a:t>
            </a:r>
          </a:p>
          <a:p>
            <a:pPr marL="342900" indent="-342900">
              <a:buFont typeface="Arial" panose="020B0604020202020204" pitchFamily="34" charset="0"/>
              <a:buChar char="•"/>
            </a:pPr>
            <a:r>
              <a:rPr lang="en-US" sz="2400" b="0" i="0" dirty="0">
                <a:solidFill>
                  <a:srgbClr val="333333"/>
                </a:solidFill>
                <a:effectLst/>
                <a:latin typeface="inter-regular"/>
              </a:rPr>
              <a:t>If there is more than one thread in the runnable state, it is up to the thread scheduler to pick one of the threads and ignore the other ones.</a:t>
            </a: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r>
              <a:rPr lang="en-US" sz="2400" b="0" i="0" dirty="0">
                <a:solidFill>
                  <a:srgbClr val="333333"/>
                </a:solidFill>
                <a:effectLst/>
                <a:latin typeface="inter-regular"/>
              </a:rPr>
              <a:t>There are two factors for scheduling a thread i.e. </a:t>
            </a:r>
            <a:r>
              <a:rPr lang="en-US" sz="2400" b="1" i="0" dirty="0">
                <a:solidFill>
                  <a:srgbClr val="333333"/>
                </a:solidFill>
                <a:effectLst/>
                <a:latin typeface="inter-bold"/>
              </a:rPr>
              <a:t>Priority</a:t>
            </a:r>
            <a:r>
              <a:rPr lang="en-US" sz="2400" b="0" i="0" dirty="0">
                <a:solidFill>
                  <a:srgbClr val="333333"/>
                </a:solidFill>
                <a:effectLst/>
                <a:latin typeface="inter-regular"/>
              </a:rPr>
              <a:t> and </a:t>
            </a:r>
            <a:r>
              <a:rPr lang="en-US" sz="2400" b="1" i="0" dirty="0">
                <a:solidFill>
                  <a:srgbClr val="333333"/>
                </a:solidFill>
                <a:effectLst/>
                <a:latin typeface="inter-bold"/>
              </a:rPr>
              <a:t>Time of arrival</a:t>
            </a:r>
            <a:r>
              <a:rPr lang="en-US" sz="2400" b="0" i="0" dirty="0">
                <a:solidFill>
                  <a:srgbClr val="333333"/>
                </a:solidFill>
                <a:effectLst/>
                <a:latin typeface="inter-regular"/>
              </a:rPr>
              <a:t>.</a:t>
            </a:r>
          </a:p>
          <a:p>
            <a:pPr algn="just"/>
            <a:r>
              <a:rPr lang="en-US" sz="2400" b="1" i="0" dirty="0">
                <a:solidFill>
                  <a:srgbClr val="333333"/>
                </a:solidFill>
                <a:effectLst/>
                <a:latin typeface="inter-bold"/>
              </a:rPr>
              <a:t>Priority:</a:t>
            </a:r>
            <a:r>
              <a:rPr lang="en-US" sz="2400" b="0" i="0" dirty="0">
                <a:solidFill>
                  <a:srgbClr val="333333"/>
                </a:solidFill>
                <a:effectLst/>
                <a:latin typeface="inter-regular"/>
              </a:rPr>
              <a:t> Priority of each thread lies between 1 to 10. If a thread has a higher priority, it means that thread has got a better chance of getting picked up by the thread scheduler.</a:t>
            </a:r>
          </a:p>
          <a:p>
            <a:pPr algn="just"/>
            <a:r>
              <a:rPr lang="en-US" sz="2400" dirty="0">
                <a:solidFill>
                  <a:srgbClr val="333333"/>
                </a:solidFill>
                <a:latin typeface="inter-regular"/>
              </a:rPr>
              <a:t> MIN-1, NORM -5, MAX -10</a:t>
            </a:r>
            <a:endParaRPr lang="en-US" sz="2400" b="0" i="0" dirty="0">
              <a:solidFill>
                <a:srgbClr val="333333"/>
              </a:solidFill>
              <a:effectLst/>
              <a:latin typeface="inter-regular"/>
            </a:endParaRPr>
          </a:p>
          <a:p>
            <a:pPr algn="just"/>
            <a:r>
              <a:rPr lang="en-US" sz="2400" b="1" i="0" dirty="0">
                <a:solidFill>
                  <a:srgbClr val="333333"/>
                </a:solidFill>
                <a:effectLst/>
                <a:latin typeface="inter-bold"/>
              </a:rPr>
              <a:t>Time of Arrival:</a:t>
            </a:r>
            <a:r>
              <a:rPr lang="en-US" sz="2400" b="0" i="0" dirty="0">
                <a:solidFill>
                  <a:srgbClr val="333333"/>
                </a:solidFill>
                <a:effectLst/>
                <a:latin typeface="inter-regular"/>
              </a:rPr>
              <a:t> Suppose two threads of the same priority enter the runnable state, then priority cannot be the factor to pick a thread from these two threads. In such a case, </a:t>
            </a:r>
            <a:r>
              <a:rPr lang="en-US" sz="2400" b="1" i="0" dirty="0">
                <a:solidFill>
                  <a:srgbClr val="333333"/>
                </a:solidFill>
                <a:effectLst/>
                <a:latin typeface="inter-bold"/>
              </a:rPr>
              <a:t>arrival time</a:t>
            </a:r>
            <a:r>
              <a:rPr lang="en-US" sz="2400" b="0" i="0" dirty="0">
                <a:solidFill>
                  <a:srgbClr val="333333"/>
                </a:solidFill>
                <a:effectLst/>
                <a:latin typeface="inter-regular"/>
              </a:rPr>
              <a:t> of thread is considered by the thread scheduler. A thread that arrived first gets the preference over the other threads.</a:t>
            </a:r>
          </a:p>
          <a:p>
            <a:pPr marL="342900" indent="-342900">
              <a:buFont typeface="Arial" panose="020B0604020202020204" pitchFamily="34" charset="0"/>
              <a:buChar char="•"/>
            </a:pPr>
            <a:endParaRPr lang="en-US" b="0" i="0" dirty="0">
              <a:solidFill>
                <a:srgbClr val="610B4B"/>
              </a:solidFill>
              <a:effectLst/>
              <a:latin typeface="erdana"/>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3129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66700" y="238125"/>
            <a:ext cx="11553825" cy="6217087"/>
          </a:xfrm>
          <a:prstGeom prst="rect">
            <a:avLst/>
          </a:prstGeom>
          <a:noFill/>
        </p:spPr>
        <p:txBody>
          <a:bodyPr wrap="square" rtlCol="0">
            <a:spAutoFit/>
          </a:bodyPr>
          <a:lstStyle/>
          <a:p>
            <a:r>
              <a:rPr lang="en-US" sz="2000" b="0" i="0" dirty="0">
                <a:solidFill>
                  <a:srgbClr val="FF0000"/>
                </a:solidFill>
                <a:effectLst/>
                <a:latin typeface="erdana"/>
              </a:rPr>
              <a:t>Can we start a thread twice</a:t>
            </a:r>
          </a:p>
          <a:p>
            <a:endParaRPr lang="en-US" b="0" i="0" dirty="0">
              <a:solidFill>
                <a:srgbClr val="610B4B"/>
              </a:solidFill>
              <a:effectLst/>
              <a:latin typeface="erdana"/>
            </a:endParaRPr>
          </a:p>
          <a:p>
            <a:r>
              <a:rPr lang="en-US" b="0" i="0" dirty="0">
                <a:solidFill>
                  <a:srgbClr val="333333"/>
                </a:solidFill>
                <a:effectLst/>
                <a:latin typeface="inter-regular"/>
              </a:rPr>
              <a:t>No. After starting a thread, it can never be started again. If you does so, an </a:t>
            </a:r>
            <a:r>
              <a:rPr lang="en-US" b="0" i="1" dirty="0" err="1">
                <a:solidFill>
                  <a:srgbClr val="333333"/>
                </a:solidFill>
                <a:effectLst/>
                <a:latin typeface="inter-regular"/>
              </a:rPr>
              <a:t>IllegalThreadStateException</a:t>
            </a:r>
            <a:r>
              <a:rPr lang="en-US" b="0" i="0" dirty="0">
                <a:solidFill>
                  <a:srgbClr val="333333"/>
                </a:solidFill>
                <a:effectLst/>
                <a:latin typeface="inter-regular"/>
              </a:rPr>
              <a:t> is thrown. </a:t>
            </a:r>
          </a:p>
          <a:p>
            <a:endParaRPr lang="en-US" dirty="0">
              <a:solidFill>
                <a:srgbClr val="333333"/>
              </a:solidFill>
              <a:latin typeface="inter-regular"/>
            </a:endParaRPr>
          </a:p>
          <a:p>
            <a:r>
              <a:rPr lang="en-US" b="0" i="0" dirty="0">
                <a:solidFill>
                  <a:srgbClr val="333333"/>
                </a:solidFill>
                <a:effectLst/>
                <a:latin typeface="inter-regular"/>
              </a:rPr>
              <a:t>In such case, thread will run once but for second time, it will throw exception.</a:t>
            </a:r>
          </a:p>
          <a:p>
            <a:endParaRPr lang="en-US" dirty="0">
              <a:solidFill>
                <a:srgbClr val="333333"/>
              </a:solidFill>
              <a:latin typeface="inter-regular"/>
            </a:endParaRPr>
          </a:p>
          <a:p>
            <a:r>
              <a:rPr lang="en-US" b="0" i="0" dirty="0">
                <a:solidFill>
                  <a:srgbClr val="333333"/>
                </a:solidFill>
                <a:effectLst/>
                <a:latin typeface="inter-regular"/>
              </a:rPr>
              <a:t>Ex-</a:t>
            </a:r>
          </a:p>
          <a:p>
            <a:r>
              <a:rPr lang="en-US" b="0" i="0" dirty="0">
                <a:solidFill>
                  <a:srgbClr val="333333"/>
                </a:solidFill>
                <a:effectLst/>
                <a:latin typeface="inter-regular"/>
              </a:rPr>
              <a:t>public class TestThreadTwice1 extends Thread{  </a:t>
            </a:r>
          </a:p>
          <a:p>
            <a:r>
              <a:rPr lang="en-US" b="0" i="0" dirty="0">
                <a:solidFill>
                  <a:srgbClr val="333333"/>
                </a:solidFill>
                <a:effectLst/>
                <a:latin typeface="inter-regular"/>
              </a:rPr>
              <a:t> public void run(){  </a:t>
            </a:r>
          </a:p>
          <a:p>
            <a:r>
              <a:rPr lang="en-US" b="0" i="0" dirty="0">
                <a:solidFill>
                  <a:srgbClr val="333333"/>
                </a:solidFill>
                <a:effectLst/>
                <a:latin typeface="inter-regular"/>
              </a:rPr>
              <a:t>   </a:t>
            </a:r>
            <a:r>
              <a:rPr lang="en-US" b="0" i="0" dirty="0" err="1">
                <a:solidFill>
                  <a:srgbClr val="333333"/>
                </a:solidFill>
                <a:effectLst/>
                <a:latin typeface="inter-regular"/>
              </a:rPr>
              <a:t>System.out.println</a:t>
            </a:r>
            <a:r>
              <a:rPr lang="en-US" b="0" i="0" dirty="0">
                <a:solidFill>
                  <a:srgbClr val="333333"/>
                </a:solidFill>
                <a:effectLst/>
                <a:latin typeface="inter-regular"/>
              </a:rPr>
              <a:t>("running...");  </a:t>
            </a:r>
          </a:p>
          <a:p>
            <a:r>
              <a:rPr lang="en-US" b="0" i="0" dirty="0">
                <a:solidFill>
                  <a:srgbClr val="333333"/>
                </a:solidFill>
                <a:effectLst/>
                <a:latin typeface="inter-regular"/>
              </a:rPr>
              <a:t> }  </a:t>
            </a:r>
          </a:p>
          <a:p>
            <a:r>
              <a:rPr lang="en-US" b="0" i="0" dirty="0">
                <a:solidFill>
                  <a:srgbClr val="333333"/>
                </a:solidFill>
                <a:effectLst/>
                <a:latin typeface="inter-regular"/>
              </a:rPr>
              <a:t> public static void main(String </a:t>
            </a:r>
            <a:r>
              <a:rPr lang="en-US" b="0" i="0" dirty="0" err="1">
                <a:solidFill>
                  <a:srgbClr val="333333"/>
                </a:solidFill>
                <a:effectLst/>
                <a:latin typeface="inter-regular"/>
              </a:rPr>
              <a:t>args</a:t>
            </a:r>
            <a:r>
              <a:rPr lang="en-US" b="0" i="0" dirty="0">
                <a:solidFill>
                  <a:srgbClr val="333333"/>
                </a:solidFill>
                <a:effectLst/>
                <a:latin typeface="inter-regular"/>
              </a:rPr>
              <a:t>[]){  </a:t>
            </a:r>
          </a:p>
          <a:p>
            <a:r>
              <a:rPr lang="en-US" b="0" i="0" dirty="0">
                <a:solidFill>
                  <a:srgbClr val="333333"/>
                </a:solidFill>
                <a:effectLst/>
                <a:latin typeface="inter-regular"/>
              </a:rPr>
              <a:t>  TestThreadTwice1 t1=new TestThreadTwice1();  </a:t>
            </a:r>
          </a:p>
          <a:p>
            <a:r>
              <a:rPr lang="en-US" b="0" i="0" dirty="0">
                <a:solidFill>
                  <a:srgbClr val="333333"/>
                </a:solidFill>
                <a:effectLst/>
                <a:latin typeface="inter-regular"/>
              </a:rPr>
              <a:t>  t1.start();  </a:t>
            </a:r>
          </a:p>
          <a:p>
            <a:r>
              <a:rPr lang="en-US" b="0" i="0" dirty="0">
                <a:solidFill>
                  <a:srgbClr val="333333"/>
                </a:solidFill>
                <a:effectLst/>
                <a:latin typeface="inter-regular"/>
              </a:rPr>
              <a:t>  t1.start();  </a:t>
            </a:r>
          </a:p>
          <a:p>
            <a:r>
              <a:rPr lang="en-US" b="0" i="0" dirty="0">
                <a:solidFill>
                  <a:srgbClr val="333333"/>
                </a:solidFill>
                <a:effectLst/>
                <a:latin typeface="inter-regular"/>
              </a:rPr>
              <a:t> }  </a:t>
            </a:r>
          </a:p>
          <a:p>
            <a:r>
              <a:rPr lang="en-US" b="0" i="0" dirty="0">
                <a:solidFill>
                  <a:srgbClr val="333333"/>
                </a:solidFill>
                <a:effectLst/>
                <a:latin typeface="inter-regular"/>
              </a:rPr>
              <a:t>} </a:t>
            </a:r>
          </a:p>
          <a:p>
            <a:endParaRPr lang="en-US" dirty="0">
              <a:solidFill>
                <a:srgbClr val="333333"/>
              </a:solidFill>
              <a:latin typeface="inter-regular"/>
            </a:endParaRPr>
          </a:p>
          <a:p>
            <a:r>
              <a:rPr lang="en-US" b="0" i="0" dirty="0">
                <a:solidFill>
                  <a:srgbClr val="333333"/>
                </a:solidFill>
                <a:effectLst/>
                <a:latin typeface="inter-regular"/>
              </a:rPr>
              <a:t>Output:</a:t>
            </a:r>
          </a:p>
          <a:p>
            <a:r>
              <a:rPr lang="en-US" b="0" i="0" dirty="0">
                <a:solidFill>
                  <a:srgbClr val="333333"/>
                </a:solidFill>
                <a:effectLst/>
                <a:latin typeface="inter-regular"/>
              </a:rPr>
              <a:t>running</a:t>
            </a:r>
          </a:p>
          <a:p>
            <a:r>
              <a:rPr lang="en-US" b="0" i="0" dirty="0">
                <a:solidFill>
                  <a:srgbClr val="333333"/>
                </a:solidFill>
                <a:effectLst/>
                <a:latin typeface="inter-regular"/>
              </a:rPr>
              <a:t>Exception in thread "main" </a:t>
            </a:r>
            <a:r>
              <a:rPr lang="en-US" b="0" i="0" dirty="0" err="1">
                <a:solidFill>
                  <a:srgbClr val="333333"/>
                </a:solidFill>
                <a:effectLst/>
                <a:latin typeface="inter-regular"/>
              </a:rPr>
              <a:t>java.lang.IllegalThreadStateException</a:t>
            </a:r>
            <a:endParaRPr lang="en-US" b="0" i="0" dirty="0">
              <a:solidFill>
                <a:srgbClr val="333333"/>
              </a:solidFill>
              <a:effectLst/>
              <a:latin typeface="inter-regular"/>
            </a:endParaRPr>
          </a:p>
          <a:p>
            <a:endParaRPr lang="en-US" dirty="0"/>
          </a:p>
        </p:txBody>
      </p:sp>
    </p:spTree>
    <p:extLst>
      <p:ext uri="{BB962C8B-B14F-4D97-AF65-F5344CB8AC3E}">
        <p14:creationId xmlns:p14="http://schemas.microsoft.com/office/powerpoint/2010/main" val="1682833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66700" y="257175"/>
            <a:ext cx="11553825" cy="3600986"/>
          </a:xfrm>
          <a:prstGeom prst="rect">
            <a:avLst/>
          </a:prstGeom>
          <a:noFill/>
        </p:spPr>
        <p:txBody>
          <a:bodyPr wrap="square" rtlCol="0">
            <a:spAutoFit/>
          </a:bodyPr>
          <a:lstStyle/>
          <a:p>
            <a:r>
              <a:rPr lang="en-US" sz="2800" b="0" i="0" dirty="0">
                <a:solidFill>
                  <a:srgbClr val="FF0000"/>
                </a:solidFill>
                <a:effectLst/>
                <a:latin typeface="erdana"/>
              </a:rPr>
              <a:t>Thread Interruptions:</a:t>
            </a:r>
          </a:p>
          <a:p>
            <a:pPr marL="342900" indent="-342900">
              <a:buFont typeface="Arial" panose="020B0604020202020204" pitchFamily="34" charset="0"/>
              <a:buChar char="•"/>
            </a:pPr>
            <a:r>
              <a:rPr lang="en-US" sz="2000" b="0" i="0" dirty="0">
                <a:solidFill>
                  <a:srgbClr val="333333"/>
                </a:solidFill>
                <a:effectLst/>
                <a:latin typeface="inter-regular"/>
              </a:rPr>
              <a:t>If any thread is in sleeping or waiting state (i.e. sleep() or wait() is invoked), calling the interrupt() method on the thread, breaks out the sleeping or waiting state</a:t>
            </a:r>
          </a:p>
          <a:p>
            <a:pPr marL="342900" indent="-342900">
              <a:buFont typeface="Arial" panose="020B0604020202020204" pitchFamily="34" charset="0"/>
              <a:buChar char="•"/>
            </a:pPr>
            <a:r>
              <a:rPr lang="en-US" sz="2000" b="0" i="0" dirty="0">
                <a:solidFill>
                  <a:srgbClr val="333333"/>
                </a:solidFill>
                <a:effectLst/>
                <a:latin typeface="inter-regular"/>
              </a:rPr>
              <a:t> If the thread is not in the sleeping or waiting state, calling the interrupt() method performs normal </a:t>
            </a:r>
            <a:r>
              <a:rPr lang="en-US" sz="2000" b="0" i="0" dirty="0" err="1">
                <a:solidFill>
                  <a:srgbClr val="333333"/>
                </a:solidFill>
                <a:effectLst/>
                <a:latin typeface="inter-regular"/>
              </a:rPr>
              <a:t>behaviour</a:t>
            </a:r>
            <a:r>
              <a:rPr lang="en-US" sz="2000" b="0" i="0" dirty="0">
                <a:solidFill>
                  <a:srgbClr val="333333"/>
                </a:solidFill>
                <a:effectLst/>
                <a:latin typeface="inter-regular"/>
              </a:rPr>
              <a:t> and doesn't interrupt the thread but sets the interrupt flag to true.</a:t>
            </a:r>
            <a:endParaRPr lang="en-US" sz="2000" dirty="0">
              <a:solidFill>
                <a:srgbClr val="333333"/>
              </a:solidFill>
              <a:latin typeface="inter-regular"/>
            </a:endParaRPr>
          </a:p>
          <a:p>
            <a:pPr marL="342900" indent="-342900">
              <a:buFont typeface="Arial" panose="020B0604020202020204" pitchFamily="34" charset="0"/>
              <a:buChar char="•"/>
            </a:pPr>
            <a:endParaRPr lang="en-US" sz="2000" dirty="0">
              <a:solidFill>
                <a:srgbClr val="333333"/>
              </a:solidFill>
              <a:latin typeface="inter-regular"/>
            </a:endParaRPr>
          </a:p>
          <a:p>
            <a:pPr algn="just"/>
            <a:r>
              <a:rPr lang="en-US" sz="2000" i="0" dirty="0">
                <a:solidFill>
                  <a:srgbClr val="333333"/>
                </a:solidFill>
                <a:effectLst/>
                <a:latin typeface="inter-bold"/>
              </a:rPr>
              <a:t>The 3 methods provided by the Thread class for interrupting a thread</a:t>
            </a:r>
            <a:endParaRPr lang="en-US" sz="2000" i="0" dirty="0">
              <a:solidFill>
                <a:srgbClr val="333333"/>
              </a:solidFill>
              <a:effectLst/>
              <a:latin typeface="inter-regular"/>
            </a:endParaRPr>
          </a:p>
          <a:p>
            <a:pPr algn="just">
              <a:buFont typeface="Arial" panose="020B0604020202020204" pitchFamily="34" charset="0"/>
              <a:buChar char="•"/>
            </a:pPr>
            <a:r>
              <a:rPr lang="en-US" sz="2000" i="0" dirty="0">
                <a:solidFill>
                  <a:srgbClr val="000000"/>
                </a:solidFill>
                <a:effectLst/>
                <a:latin typeface="inter-bold"/>
              </a:rPr>
              <a:t>public void interrupt()</a:t>
            </a:r>
            <a:endParaRPr lang="en-US" sz="2000" i="0" dirty="0">
              <a:solidFill>
                <a:srgbClr val="000000"/>
              </a:solidFill>
              <a:effectLst/>
              <a:latin typeface="inter-regular"/>
            </a:endParaRPr>
          </a:p>
          <a:p>
            <a:pPr algn="just">
              <a:buFont typeface="Arial" panose="020B0604020202020204" pitchFamily="34" charset="0"/>
              <a:buChar char="•"/>
            </a:pPr>
            <a:r>
              <a:rPr lang="en-US" sz="2000" i="0" dirty="0">
                <a:solidFill>
                  <a:srgbClr val="000000"/>
                </a:solidFill>
                <a:effectLst/>
                <a:latin typeface="inter-bold"/>
              </a:rPr>
              <a:t>public static </a:t>
            </a:r>
            <a:r>
              <a:rPr lang="en-US" sz="2000" i="0" dirty="0" err="1">
                <a:solidFill>
                  <a:srgbClr val="000000"/>
                </a:solidFill>
                <a:effectLst/>
                <a:latin typeface="inter-bold"/>
              </a:rPr>
              <a:t>boolean</a:t>
            </a:r>
            <a:r>
              <a:rPr lang="en-US" sz="2000" i="0" dirty="0">
                <a:solidFill>
                  <a:srgbClr val="000000"/>
                </a:solidFill>
                <a:effectLst/>
                <a:latin typeface="inter-bold"/>
              </a:rPr>
              <a:t> interrupted()</a:t>
            </a:r>
            <a:endParaRPr lang="en-US" sz="2000" i="0" dirty="0">
              <a:solidFill>
                <a:srgbClr val="000000"/>
              </a:solidFill>
              <a:effectLst/>
              <a:latin typeface="inter-regular"/>
            </a:endParaRPr>
          </a:p>
          <a:p>
            <a:pPr algn="just">
              <a:buFont typeface="Arial" panose="020B0604020202020204" pitchFamily="34" charset="0"/>
              <a:buChar char="•"/>
            </a:pPr>
            <a:r>
              <a:rPr lang="en-US" sz="2000" i="0" dirty="0">
                <a:solidFill>
                  <a:srgbClr val="000000"/>
                </a:solidFill>
                <a:effectLst/>
                <a:latin typeface="inter-bold"/>
              </a:rPr>
              <a:t>public </a:t>
            </a:r>
            <a:r>
              <a:rPr lang="en-US" sz="2000" i="0" dirty="0" err="1">
                <a:solidFill>
                  <a:srgbClr val="000000"/>
                </a:solidFill>
                <a:effectLst/>
                <a:latin typeface="inter-bold"/>
              </a:rPr>
              <a:t>boolean</a:t>
            </a:r>
            <a:r>
              <a:rPr lang="en-US" sz="2000" i="0" dirty="0">
                <a:solidFill>
                  <a:srgbClr val="000000"/>
                </a:solidFill>
                <a:effectLst/>
                <a:latin typeface="inter-bold"/>
              </a:rPr>
              <a:t> </a:t>
            </a:r>
            <a:r>
              <a:rPr lang="en-US" sz="2000" i="0" dirty="0" err="1">
                <a:solidFill>
                  <a:srgbClr val="000000"/>
                </a:solidFill>
                <a:effectLst/>
                <a:latin typeface="inter-bold"/>
              </a:rPr>
              <a:t>isInterrupted</a:t>
            </a:r>
            <a:r>
              <a:rPr lang="en-US" sz="2000" i="0" dirty="0">
                <a:solidFill>
                  <a:srgbClr val="000000"/>
                </a:solidFill>
                <a:effectLst/>
                <a:latin typeface="inter-bold"/>
              </a:rPr>
              <a:t>()</a:t>
            </a:r>
            <a:endParaRPr lang="en-US" sz="2000" i="0" dirty="0">
              <a:solidFill>
                <a:srgbClr val="000000"/>
              </a:solidFill>
              <a:effectLst/>
              <a:latin typeface="inter-regular"/>
            </a:endParaRPr>
          </a:p>
          <a:p>
            <a:pPr marL="342900" indent="-342900">
              <a:buFont typeface="Arial" panose="020B0604020202020204" pitchFamily="34" charset="0"/>
              <a:buChar char="•"/>
            </a:pPr>
            <a:endParaRPr lang="en-US" sz="2000" dirty="0">
              <a:solidFill>
                <a:srgbClr val="FF0000"/>
              </a:solidFill>
              <a:latin typeface="erdana"/>
            </a:endParaRPr>
          </a:p>
        </p:txBody>
      </p:sp>
    </p:spTree>
    <p:extLst>
      <p:ext uri="{BB962C8B-B14F-4D97-AF65-F5344CB8AC3E}">
        <p14:creationId xmlns:p14="http://schemas.microsoft.com/office/powerpoint/2010/main" val="2854998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319087" y="197346"/>
            <a:ext cx="11553825" cy="6463308"/>
          </a:xfrm>
          <a:prstGeom prst="rect">
            <a:avLst/>
          </a:prstGeom>
          <a:noFill/>
        </p:spPr>
        <p:txBody>
          <a:bodyPr wrap="square" rtlCol="0">
            <a:spAutoFit/>
          </a:bodyPr>
          <a:lstStyle/>
          <a:p>
            <a:r>
              <a:rPr lang="en-US" b="0" i="0" dirty="0">
                <a:solidFill>
                  <a:srgbClr val="610B38"/>
                </a:solidFill>
                <a:effectLst/>
                <a:latin typeface="erdana"/>
              </a:rPr>
              <a:t>Example of interrupting a thread that stops working:</a:t>
            </a:r>
            <a:endParaRPr lang="en-US" b="0" i="0" dirty="0">
              <a:solidFill>
                <a:srgbClr val="610B4B"/>
              </a:solidFill>
              <a:effectLst/>
              <a:latin typeface="erdana"/>
            </a:endParaRPr>
          </a:p>
          <a:p>
            <a:r>
              <a:rPr lang="en-US" dirty="0"/>
              <a:t>class TestInterruptingThread1 extends Thread{  </a:t>
            </a:r>
          </a:p>
          <a:p>
            <a:r>
              <a:rPr lang="en-US" dirty="0"/>
              <a:t>public void run(){  </a:t>
            </a:r>
          </a:p>
          <a:p>
            <a:r>
              <a:rPr lang="en-US" dirty="0"/>
              <a:t>try{  </a:t>
            </a:r>
          </a:p>
          <a:p>
            <a:r>
              <a:rPr lang="en-US" dirty="0" err="1"/>
              <a:t>Thread.sleep</a:t>
            </a:r>
            <a:r>
              <a:rPr lang="en-US" dirty="0"/>
              <a:t>(1000);  </a:t>
            </a:r>
          </a:p>
          <a:p>
            <a:r>
              <a:rPr lang="en-US" dirty="0" err="1"/>
              <a:t>System.out.println</a:t>
            </a:r>
            <a:r>
              <a:rPr lang="en-US" dirty="0"/>
              <a:t>("task");  </a:t>
            </a:r>
          </a:p>
          <a:p>
            <a:r>
              <a:rPr lang="en-US" dirty="0"/>
              <a:t>}catch(</a:t>
            </a:r>
            <a:r>
              <a:rPr lang="en-US" dirty="0" err="1"/>
              <a:t>InterruptedException</a:t>
            </a:r>
            <a:r>
              <a:rPr lang="en-US" dirty="0"/>
              <a:t> e){  </a:t>
            </a:r>
          </a:p>
          <a:p>
            <a:r>
              <a:rPr lang="en-US" dirty="0"/>
              <a:t>throw new </a:t>
            </a:r>
            <a:r>
              <a:rPr lang="en-US" dirty="0" err="1"/>
              <a:t>RuntimeException</a:t>
            </a:r>
            <a:r>
              <a:rPr lang="en-US" dirty="0"/>
              <a:t>("Thread interrupted..."+e);  </a:t>
            </a:r>
          </a:p>
          <a:p>
            <a:r>
              <a:rPr lang="en-US" dirty="0"/>
              <a:t>}    </a:t>
            </a:r>
          </a:p>
          <a:p>
            <a:r>
              <a:rPr lang="en-US" dirty="0"/>
              <a:t>}    </a:t>
            </a:r>
          </a:p>
          <a:p>
            <a:r>
              <a:rPr lang="en-US" dirty="0"/>
              <a:t>public static void main(String </a:t>
            </a:r>
            <a:r>
              <a:rPr lang="en-US" dirty="0" err="1"/>
              <a:t>args</a:t>
            </a:r>
            <a:r>
              <a:rPr lang="en-US" dirty="0"/>
              <a:t>[]){  </a:t>
            </a:r>
          </a:p>
          <a:p>
            <a:r>
              <a:rPr lang="en-US" dirty="0"/>
              <a:t>TestInterruptingThread1 t1=new TestInterruptingThread1();  </a:t>
            </a:r>
          </a:p>
          <a:p>
            <a:r>
              <a:rPr lang="en-US" dirty="0"/>
              <a:t>t1.start();  </a:t>
            </a:r>
          </a:p>
          <a:p>
            <a:r>
              <a:rPr lang="en-US" dirty="0"/>
              <a:t>try{  </a:t>
            </a:r>
          </a:p>
          <a:p>
            <a:r>
              <a:rPr lang="en-US" dirty="0"/>
              <a:t>t1.interrupt();  </a:t>
            </a:r>
          </a:p>
          <a:p>
            <a:r>
              <a:rPr lang="en-US" dirty="0"/>
              <a:t>}catch(Exception e){</a:t>
            </a:r>
            <a:r>
              <a:rPr lang="en-US" dirty="0" err="1"/>
              <a:t>System.out.println</a:t>
            </a:r>
            <a:r>
              <a:rPr lang="en-US" dirty="0"/>
              <a:t>("Exception handled "+e);}  </a:t>
            </a:r>
          </a:p>
          <a:p>
            <a:r>
              <a:rPr lang="en-US" dirty="0"/>
              <a:t>  }  </a:t>
            </a:r>
          </a:p>
          <a:p>
            <a:r>
              <a:rPr lang="en-US" dirty="0"/>
              <a:t>} </a:t>
            </a:r>
          </a:p>
          <a:p>
            <a:r>
              <a:rPr lang="en-US" dirty="0"/>
              <a:t>Output:</a:t>
            </a:r>
          </a:p>
          <a:p>
            <a:r>
              <a:rPr lang="en-US" dirty="0"/>
              <a:t>Exception in thread-0  </a:t>
            </a:r>
          </a:p>
          <a:p>
            <a:r>
              <a:rPr lang="en-US" dirty="0"/>
              <a:t>       </a:t>
            </a:r>
            <a:r>
              <a:rPr lang="en-US" dirty="0" err="1"/>
              <a:t>java.lang.RuntimeException</a:t>
            </a:r>
            <a:r>
              <a:rPr lang="en-US" dirty="0"/>
              <a:t>: Thread interrupted...</a:t>
            </a:r>
          </a:p>
          <a:p>
            <a:r>
              <a:rPr lang="en-US" dirty="0"/>
              <a:t>       </a:t>
            </a:r>
            <a:r>
              <a:rPr lang="en-US" dirty="0" err="1"/>
              <a:t>java.lang.InterruptedException</a:t>
            </a:r>
            <a:r>
              <a:rPr lang="en-US" dirty="0"/>
              <a:t>: sleep interrupted</a:t>
            </a:r>
          </a:p>
          <a:p>
            <a:r>
              <a:rPr lang="en-US" dirty="0"/>
              <a:t>       at </a:t>
            </a:r>
            <a:r>
              <a:rPr lang="en-US" dirty="0" err="1"/>
              <a:t>A.run</a:t>
            </a:r>
            <a:r>
              <a:rPr lang="en-US" dirty="0"/>
              <a:t>(A.java:7)</a:t>
            </a:r>
          </a:p>
        </p:txBody>
      </p:sp>
    </p:spTree>
    <p:extLst>
      <p:ext uri="{BB962C8B-B14F-4D97-AF65-F5344CB8AC3E}">
        <p14:creationId xmlns:p14="http://schemas.microsoft.com/office/powerpoint/2010/main" val="111674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553825" cy="5878532"/>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Synchronization in Java</a:t>
            </a:r>
          </a:p>
          <a:p>
            <a:pPr marL="342900" indent="-342900" algn="just">
              <a:buFont typeface="Arial" panose="020B0604020202020204" pitchFamily="34" charset="0"/>
              <a:buChar char="•"/>
            </a:pPr>
            <a:r>
              <a:rPr lang="en-US" sz="2800" dirty="0">
                <a:solidFill>
                  <a:srgbClr val="FF0000"/>
                </a:solidFill>
                <a:latin typeface="erdana"/>
              </a:rPr>
              <a:t> </a:t>
            </a:r>
            <a:r>
              <a:rPr lang="en-US" sz="2400" b="0" i="0" dirty="0">
                <a:solidFill>
                  <a:srgbClr val="333333"/>
                </a:solidFill>
                <a:effectLst/>
                <a:latin typeface="inter-regular"/>
              </a:rPr>
              <a:t>Synchronization in Java is the capability to control the access of multiple threads to any shared resource.</a:t>
            </a:r>
          </a:p>
          <a:p>
            <a:pPr marL="342900" indent="-342900" algn="just">
              <a:buFont typeface="Arial" panose="020B0604020202020204" pitchFamily="34" charset="0"/>
              <a:buChar char="•"/>
            </a:pPr>
            <a:r>
              <a:rPr lang="en-US" sz="2400" dirty="0">
                <a:solidFill>
                  <a:srgbClr val="333333"/>
                </a:solidFill>
                <a:latin typeface="inter-regular"/>
              </a:rPr>
              <a:t>J</a:t>
            </a:r>
            <a:r>
              <a:rPr lang="en-US" sz="2400" b="0" i="0" dirty="0">
                <a:solidFill>
                  <a:srgbClr val="333333"/>
                </a:solidFill>
                <a:effectLst/>
                <a:latin typeface="inter-regular"/>
              </a:rPr>
              <a:t>ava Synchronization is better option where we want to allow only one thread to access the shared resource.</a:t>
            </a:r>
          </a:p>
          <a:p>
            <a:pPr marL="342900" indent="-342900" algn="just">
              <a:buFont typeface="Arial" panose="020B0604020202020204" pitchFamily="34" charset="0"/>
              <a:buChar char="•"/>
            </a:pPr>
            <a:endParaRPr lang="en-US" sz="2400" b="0" i="0" dirty="0">
              <a:solidFill>
                <a:srgbClr val="333333"/>
              </a:solidFill>
              <a:effectLst/>
              <a:latin typeface="inter-regular"/>
            </a:endParaRPr>
          </a:p>
          <a:p>
            <a:pPr algn="just"/>
            <a:r>
              <a:rPr lang="en-US" sz="2400" b="0" i="0" dirty="0">
                <a:solidFill>
                  <a:srgbClr val="333333"/>
                </a:solidFill>
                <a:effectLst/>
                <a:latin typeface="inter-regular"/>
              </a:rPr>
              <a:t>The synchronization is mainly used to</a:t>
            </a:r>
          </a:p>
          <a:p>
            <a:pPr algn="just">
              <a:buFont typeface="+mj-lt"/>
              <a:buAutoNum type="arabicPeriod"/>
            </a:pPr>
            <a:r>
              <a:rPr lang="en-US" sz="2400" b="0" i="0" dirty="0">
                <a:solidFill>
                  <a:srgbClr val="000000"/>
                </a:solidFill>
                <a:effectLst/>
                <a:latin typeface="inter-regular"/>
              </a:rPr>
              <a:t>To prevent thread interference.</a:t>
            </a:r>
          </a:p>
          <a:p>
            <a:pPr algn="just">
              <a:buFont typeface="+mj-lt"/>
              <a:buAutoNum type="arabicPeriod"/>
            </a:pPr>
            <a:r>
              <a:rPr lang="en-US" sz="2400" b="0" i="0" dirty="0">
                <a:solidFill>
                  <a:srgbClr val="000000"/>
                </a:solidFill>
                <a:effectLst/>
                <a:latin typeface="inter-regular"/>
              </a:rPr>
              <a:t>To prevent consistency problem.</a:t>
            </a:r>
          </a:p>
          <a:p>
            <a:pPr marL="342900" indent="-342900" algn="just">
              <a:buFont typeface="Arial" panose="020B0604020202020204" pitchFamily="34" charset="0"/>
              <a:buChar char="•"/>
            </a:pPr>
            <a:endParaRPr lang="en-US" sz="2400" b="0" i="0" dirty="0">
              <a:solidFill>
                <a:srgbClr val="333333"/>
              </a:solidFill>
              <a:effectLst/>
              <a:latin typeface="inter-regular"/>
            </a:endParaRPr>
          </a:p>
          <a:p>
            <a:pPr marL="285750" indent="-285750" algn="just">
              <a:buFont typeface="Arial" panose="020B0604020202020204" pitchFamily="34" charset="0"/>
              <a:buChar char="•"/>
            </a:pPr>
            <a:r>
              <a:rPr lang="en-US" sz="2400" b="0" i="0" dirty="0">
                <a:solidFill>
                  <a:srgbClr val="333333"/>
                </a:solidFill>
                <a:effectLst/>
                <a:latin typeface="inter-regular"/>
              </a:rPr>
              <a:t>If you declare any method as synchronized, it is known as synchronized method.</a:t>
            </a:r>
          </a:p>
          <a:p>
            <a:pPr marL="285750" indent="-285750" algn="just">
              <a:buFont typeface="Arial" panose="020B0604020202020204" pitchFamily="34" charset="0"/>
              <a:buChar char="•"/>
            </a:pPr>
            <a:r>
              <a:rPr lang="en-US" sz="2400" b="0" i="0" dirty="0">
                <a:solidFill>
                  <a:srgbClr val="333333"/>
                </a:solidFill>
                <a:effectLst/>
                <a:latin typeface="inter-regular"/>
              </a:rPr>
              <a:t>Synchronized method is used to lock an object for any shared resource.</a:t>
            </a:r>
          </a:p>
          <a:p>
            <a:pPr marL="285750" indent="-285750" algn="just">
              <a:buFont typeface="Arial" panose="020B0604020202020204" pitchFamily="34" charset="0"/>
              <a:buChar char="•"/>
            </a:pPr>
            <a:r>
              <a:rPr lang="en-US" sz="2400" b="0" i="0" dirty="0">
                <a:solidFill>
                  <a:srgbClr val="333333"/>
                </a:solidFill>
                <a:effectLst/>
                <a:latin typeface="inter-regular"/>
              </a:rPr>
              <a:t>When a thread invokes a synchronized method, it automatically acquires the lock for that object and releases it when the thread completes its task.</a:t>
            </a:r>
          </a:p>
          <a:p>
            <a:pPr marL="342900" indent="-342900" algn="just">
              <a:buFont typeface="Arial" panose="020B0604020202020204" pitchFamily="34" charset="0"/>
              <a:buChar char="•"/>
            </a:pPr>
            <a:endParaRPr lang="en-US" b="0" i="0" dirty="0">
              <a:solidFill>
                <a:srgbClr val="333333"/>
              </a:solidFill>
              <a:effectLst/>
              <a:latin typeface="inter-regular"/>
            </a:endParaRPr>
          </a:p>
          <a:p>
            <a:pPr marL="285750" indent="-285750">
              <a:buFont typeface="Arial" panose="020B0604020202020204" pitchFamily="34" charset="0"/>
              <a:buChar char="•"/>
            </a:pPr>
            <a:endParaRPr lang="en-US" b="0" i="0" dirty="0">
              <a:solidFill>
                <a:srgbClr val="610B4B"/>
              </a:solidFill>
              <a:effectLst/>
              <a:latin typeface="erdana"/>
            </a:endParaRPr>
          </a:p>
        </p:txBody>
      </p:sp>
    </p:spTree>
    <p:extLst>
      <p:ext uri="{BB962C8B-B14F-4D97-AF65-F5344CB8AC3E}">
        <p14:creationId xmlns:p14="http://schemas.microsoft.com/office/powerpoint/2010/main" val="854778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553825" cy="5632311"/>
          </a:xfrm>
          <a:prstGeom prst="rect">
            <a:avLst/>
          </a:prstGeom>
          <a:noFill/>
        </p:spPr>
        <p:txBody>
          <a:bodyPr wrap="square" rtlCol="0">
            <a:spAutoFit/>
          </a:bodyPr>
          <a:lstStyle/>
          <a:p>
            <a:r>
              <a:rPr lang="en-US" sz="2000" b="0" i="0" dirty="0">
                <a:effectLst/>
                <a:latin typeface="erdana"/>
              </a:rPr>
              <a:t>//example of java synchronized method  </a:t>
            </a:r>
          </a:p>
          <a:p>
            <a:r>
              <a:rPr lang="en-US" sz="2000" b="0" i="0" dirty="0">
                <a:effectLst/>
                <a:latin typeface="erdana"/>
              </a:rPr>
              <a:t>class Table{  </a:t>
            </a:r>
          </a:p>
          <a:p>
            <a:r>
              <a:rPr lang="en-US" sz="2000" b="0" i="0" dirty="0">
                <a:effectLst/>
                <a:latin typeface="erdana"/>
              </a:rPr>
              <a:t> synchronized void </a:t>
            </a:r>
            <a:r>
              <a:rPr lang="en-US" sz="2000" b="0" i="0" dirty="0" err="1">
                <a:effectLst/>
                <a:latin typeface="erdana"/>
              </a:rPr>
              <a:t>printTable</a:t>
            </a:r>
            <a:r>
              <a:rPr lang="en-US" sz="2000" b="0" i="0" dirty="0">
                <a:effectLst/>
                <a:latin typeface="erdana"/>
              </a:rPr>
              <a:t>(int n){//synchronized method  </a:t>
            </a:r>
          </a:p>
          <a:p>
            <a:r>
              <a:rPr lang="en-US" sz="2000" b="0" i="0" dirty="0">
                <a:effectLst/>
                <a:latin typeface="erdana"/>
              </a:rPr>
              <a:t>   for(int </a:t>
            </a:r>
            <a:r>
              <a:rPr lang="en-US" sz="2000" b="0" i="0" dirty="0" err="1">
                <a:effectLst/>
                <a:latin typeface="erdana"/>
              </a:rPr>
              <a:t>i</a:t>
            </a:r>
            <a:r>
              <a:rPr lang="en-US" sz="2000" b="0" i="0" dirty="0">
                <a:effectLst/>
                <a:latin typeface="erdana"/>
              </a:rPr>
              <a:t>=1;i&lt;=5;i++){  </a:t>
            </a:r>
          </a:p>
          <a:p>
            <a:r>
              <a:rPr lang="en-US" sz="2000" b="0" i="0" dirty="0">
                <a:effectLst/>
                <a:latin typeface="erdana"/>
              </a:rPr>
              <a:t>     </a:t>
            </a:r>
            <a:r>
              <a:rPr lang="en-US" sz="2000" b="0" i="0" dirty="0" err="1">
                <a:effectLst/>
                <a:latin typeface="erdana"/>
              </a:rPr>
              <a:t>System.out.println</a:t>
            </a:r>
            <a:r>
              <a:rPr lang="en-US" sz="2000" b="0" i="0" dirty="0">
                <a:effectLst/>
                <a:latin typeface="erdana"/>
              </a:rPr>
              <a:t>(n*</a:t>
            </a:r>
            <a:r>
              <a:rPr lang="en-US" sz="2000" b="0" i="0" dirty="0" err="1">
                <a:effectLst/>
                <a:latin typeface="erdana"/>
              </a:rPr>
              <a:t>i</a:t>
            </a:r>
            <a:r>
              <a:rPr lang="en-US" sz="2000" b="0" i="0" dirty="0">
                <a:effectLst/>
                <a:latin typeface="erdana"/>
              </a:rPr>
              <a:t>);  </a:t>
            </a:r>
          </a:p>
          <a:p>
            <a:r>
              <a:rPr lang="en-US" sz="2000" b="0" i="0" dirty="0">
                <a:effectLst/>
                <a:latin typeface="erdana"/>
              </a:rPr>
              <a:t>     try{  </a:t>
            </a:r>
          </a:p>
          <a:p>
            <a:r>
              <a:rPr lang="en-US" sz="2000" b="0" i="0" dirty="0">
                <a:effectLst/>
                <a:latin typeface="erdana"/>
              </a:rPr>
              <a:t>      </a:t>
            </a:r>
            <a:r>
              <a:rPr lang="en-US" sz="2000" b="0" i="0" dirty="0" err="1">
                <a:effectLst/>
                <a:latin typeface="erdana"/>
              </a:rPr>
              <a:t>Thread.sleep</a:t>
            </a:r>
            <a:r>
              <a:rPr lang="en-US" sz="2000" b="0" i="0" dirty="0">
                <a:effectLst/>
                <a:latin typeface="erdana"/>
              </a:rPr>
              <a:t>(400);  </a:t>
            </a:r>
          </a:p>
          <a:p>
            <a:r>
              <a:rPr lang="en-US" sz="2000" b="0" i="0" dirty="0">
                <a:effectLst/>
                <a:latin typeface="erdana"/>
              </a:rPr>
              <a:t>     }catch(Exception e){</a:t>
            </a:r>
            <a:r>
              <a:rPr lang="en-US" sz="2000" b="0" i="0" dirty="0" err="1">
                <a:effectLst/>
                <a:latin typeface="erdana"/>
              </a:rPr>
              <a:t>System.out.println</a:t>
            </a:r>
            <a:r>
              <a:rPr lang="en-US" sz="2000" b="0" i="0" dirty="0">
                <a:effectLst/>
                <a:latin typeface="erdana"/>
              </a:rPr>
              <a:t>(e);}  </a:t>
            </a:r>
          </a:p>
          <a:p>
            <a:r>
              <a:rPr lang="en-US" sz="2000" b="0" i="0" dirty="0">
                <a:effectLst/>
                <a:latin typeface="erdana"/>
              </a:rPr>
              <a:t>  } } }  </a:t>
            </a:r>
          </a:p>
          <a:p>
            <a:r>
              <a:rPr lang="en-US" sz="2000" b="0" i="0" dirty="0">
                <a:effectLst/>
                <a:latin typeface="erdana"/>
              </a:rPr>
              <a:t>  class MyThread1 extends Thread{  </a:t>
            </a:r>
          </a:p>
          <a:p>
            <a:r>
              <a:rPr lang="en-US" sz="2000" b="0" i="0" dirty="0">
                <a:effectLst/>
                <a:latin typeface="erdana"/>
              </a:rPr>
              <a:t>Table t;  </a:t>
            </a:r>
          </a:p>
          <a:p>
            <a:r>
              <a:rPr lang="en-US" sz="2000" b="0" i="0" dirty="0">
                <a:effectLst/>
                <a:latin typeface="erdana"/>
              </a:rPr>
              <a:t>MyThread1(Table t){  </a:t>
            </a:r>
          </a:p>
          <a:p>
            <a:r>
              <a:rPr lang="en-US" sz="2000" b="0" i="0" dirty="0">
                <a:effectLst/>
                <a:latin typeface="erdana"/>
              </a:rPr>
              <a:t>this.t=t;  </a:t>
            </a:r>
          </a:p>
          <a:p>
            <a:r>
              <a:rPr lang="en-US" sz="2000" b="0" i="0" dirty="0">
                <a:effectLst/>
                <a:latin typeface="erdana"/>
              </a:rPr>
              <a:t>}  </a:t>
            </a:r>
          </a:p>
          <a:p>
            <a:r>
              <a:rPr lang="en-US" sz="2000" b="0" i="0" dirty="0">
                <a:effectLst/>
                <a:latin typeface="erdana"/>
              </a:rPr>
              <a:t>public void run(){  </a:t>
            </a:r>
          </a:p>
          <a:p>
            <a:r>
              <a:rPr lang="en-US" sz="2000" b="0" i="0" dirty="0" err="1">
                <a:effectLst/>
                <a:latin typeface="erdana"/>
              </a:rPr>
              <a:t>t.printTable</a:t>
            </a:r>
            <a:r>
              <a:rPr lang="en-US" sz="2000" b="0" i="0" dirty="0">
                <a:effectLst/>
                <a:latin typeface="erdana"/>
              </a:rPr>
              <a:t>(5);  </a:t>
            </a:r>
          </a:p>
          <a:p>
            <a:r>
              <a:rPr lang="en-US" sz="2000" b="0" i="0" dirty="0">
                <a:effectLst/>
                <a:latin typeface="erdana"/>
              </a:rPr>
              <a:t>}  </a:t>
            </a:r>
          </a:p>
          <a:p>
            <a:r>
              <a:rPr lang="en-US" sz="2000" b="0" i="0" dirty="0">
                <a:effectLst/>
                <a:latin typeface="erdana"/>
              </a:rPr>
              <a:t> </a:t>
            </a:r>
            <a:endParaRPr lang="en-US" sz="1600" b="0" i="0" dirty="0">
              <a:effectLst/>
              <a:latin typeface="erdana"/>
            </a:endParaRPr>
          </a:p>
        </p:txBody>
      </p:sp>
    </p:spTree>
    <p:extLst>
      <p:ext uri="{BB962C8B-B14F-4D97-AF65-F5344CB8AC3E}">
        <p14:creationId xmlns:p14="http://schemas.microsoft.com/office/powerpoint/2010/main" val="2094768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5324535"/>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Network Programming</a:t>
            </a:r>
          </a:p>
          <a:p>
            <a:pPr marL="457200" indent="-457200" algn="just">
              <a:buFont typeface="Arial" panose="020B0604020202020204" pitchFamily="34" charset="0"/>
              <a:buChar char="•"/>
            </a:pPr>
            <a:r>
              <a:rPr lang="en-US" sz="2800" dirty="0">
                <a:solidFill>
                  <a:srgbClr val="FF0000"/>
                </a:solidFill>
                <a:latin typeface="erdana"/>
              </a:rPr>
              <a:t> </a:t>
            </a:r>
            <a:r>
              <a:rPr lang="en-US" b="0" i="0" dirty="0">
                <a:solidFill>
                  <a:srgbClr val="333333"/>
                </a:solidFill>
                <a:effectLst/>
                <a:latin typeface="inter-regular"/>
              </a:rPr>
              <a:t>Java Networking is a concept of connecting two or more computing devices together so that we can share resources</a:t>
            </a:r>
          </a:p>
          <a:p>
            <a:pPr marL="457200" indent="-457200" algn="just">
              <a:buFont typeface="Arial" panose="020B0604020202020204" pitchFamily="34" charset="0"/>
              <a:buChar char="•"/>
            </a:pPr>
            <a:r>
              <a:rPr lang="en-US" b="0" i="0" dirty="0">
                <a:solidFill>
                  <a:srgbClr val="333333"/>
                </a:solidFill>
                <a:effectLst/>
                <a:latin typeface="inter-regular"/>
              </a:rPr>
              <a:t>Java socket programming provides facility to share data between different computing devices.</a:t>
            </a:r>
          </a:p>
          <a:p>
            <a:pPr marL="457200" indent="-457200" algn="just">
              <a:buFont typeface="Arial" panose="020B0604020202020204" pitchFamily="34" charset="0"/>
              <a:buChar char="•"/>
            </a:pPr>
            <a:endParaRPr lang="en-US" dirty="0">
              <a:solidFill>
                <a:srgbClr val="333333"/>
              </a:solidFill>
              <a:latin typeface="inter-regular"/>
            </a:endParaRPr>
          </a:p>
          <a:p>
            <a:pPr algn="just"/>
            <a:r>
              <a:rPr lang="en-US" b="0" i="0" dirty="0">
                <a:solidFill>
                  <a:srgbClr val="333333"/>
                </a:solidFill>
                <a:effectLst/>
                <a:latin typeface="inter-regular"/>
              </a:rPr>
              <a:t>The java.net package supports two protocols,</a:t>
            </a:r>
          </a:p>
          <a:p>
            <a:pPr algn="just">
              <a:buFont typeface="+mj-lt"/>
              <a:buAutoNum type="arabicPeriod"/>
            </a:pPr>
            <a:r>
              <a:rPr lang="en-US" b="1" i="0" dirty="0">
                <a:solidFill>
                  <a:srgbClr val="000000"/>
                </a:solidFill>
                <a:effectLst/>
                <a:latin typeface="inter-bold"/>
              </a:rPr>
              <a:t>TCP:</a:t>
            </a:r>
            <a:r>
              <a:rPr lang="en-US" b="0" i="0" dirty="0">
                <a:solidFill>
                  <a:srgbClr val="000000"/>
                </a:solidFill>
                <a:effectLst/>
                <a:latin typeface="inter-regular"/>
              </a:rPr>
              <a:t> Transmission Control Protocol provides reliable communication</a:t>
            </a:r>
          </a:p>
          <a:p>
            <a:pPr algn="just">
              <a:buFont typeface="+mj-lt"/>
              <a:buAutoNum type="arabicPeriod"/>
            </a:pPr>
            <a:r>
              <a:rPr lang="en-US" b="1" i="0" dirty="0">
                <a:solidFill>
                  <a:srgbClr val="000000"/>
                </a:solidFill>
                <a:effectLst/>
                <a:latin typeface="inter-bold"/>
              </a:rPr>
              <a:t>UDP:</a:t>
            </a:r>
            <a:r>
              <a:rPr lang="en-US" b="0" i="0" dirty="0">
                <a:solidFill>
                  <a:srgbClr val="000000"/>
                </a:solidFill>
                <a:effectLst/>
                <a:latin typeface="inter-regular"/>
              </a:rPr>
              <a:t> User Datagram Protocol provides a connection-less protocol</a:t>
            </a:r>
          </a:p>
          <a:p>
            <a:pPr algn="just">
              <a:buFont typeface="+mj-lt"/>
              <a:buAutoNum type="arabicPeriod"/>
            </a:pPr>
            <a:endParaRPr lang="en-US" dirty="0">
              <a:solidFill>
                <a:srgbClr val="000000"/>
              </a:solidFill>
              <a:latin typeface="inter-regular"/>
            </a:endParaRPr>
          </a:p>
          <a:p>
            <a:pPr marL="285750" indent="-285750" algn="just">
              <a:buFont typeface="Arial" panose="020B0604020202020204" pitchFamily="34" charset="0"/>
              <a:buChar char="•"/>
            </a:pPr>
            <a:r>
              <a:rPr lang="en-US" dirty="0">
                <a:solidFill>
                  <a:srgbClr val="000000"/>
                </a:solidFill>
                <a:latin typeface="inter-regular"/>
              </a:rPr>
              <a:t>Networking terminologies:</a:t>
            </a:r>
          </a:p>
          <a:p>
            <a:pPr marL="285750" indent="-285750" algn="just">
              <a:buFont typeface="Arial" panose="020B0604020202020204" pitchFamily="34" charset="0"/>
              <a:buChar char="•"/>
            </a:pPr>
            <a:r>
              <a:rPr lang="en-US" b="0" i="0" dirty="0">
                <a:solidFill>
                  <a:srgbClr val="000000"/>
                </a:solidFill>
                <a:effectLst/>
                <a:latin typeface="inter-regular"/>
              </a:rPr>
              <a:t> I</a:t>
            </a:r>
            <a:r>
              <a:rPr lang="en-US" dirty="0">
                <a:solidFill>
                  <a:srgbClr val="000000"/>
                </a:solidFill>
                <a:latin typeface="inter-regular"/>
              </a:rPr>
              <a:t>P address</a:t>
            </a:r>
          </a:p>
          <a:p>
            <a:pPr marL="285750" indent="-285750" algn="just">
              <a:buFont typeface="Arial" panose="020B0604020202020204" pitchFamily="34" charset="0"/>
              <a:buChar char="•"/>
            </a:pPr>
            <a:r>
              <a:rPr lang="en-US" b="0" i="0" dirty="0">
                <a:solidFill>
                  <a:srgbClr val="000000"/>
                </a:solidFill>
                <a:effectLst/>
                <a:latin typeface="inter-regular"/>
              </a:rPr>
              <a:t>Protocol</a:t>
            </a:r>
          </a:p>
          <a:p>
            <a:pPr marL="285750" indent="-285750" algn="just">
              <a:buFont typeface="Arial" panose="020B0604020202020204" pitchFamily="34" charset="0"/>
              <a:buChar char="•"/>
            </a:pPr>
            <a:r>
              <a:rPr lang="en-US" dirty="0">
                <a:solidFill>
                  <a:srgbClr val="000000"/>
                </a:solidFill>
                <a:latin typeface="inter-regular"/>
              </a:rPr>
              <a:t>Port number</a:t>
            </a:r>
          </a:p>
          <a:p>
            <a:pPr marL="285750" indent="-285750" algn="just">
              <a:buFont typeface="Arial" panose="020B0604020202020204" pitchFamily="34" charset="0"/>
              <a:buChar char="•"/>
            </a:pPr>
            <a:r>
              <a:rPr lang="en-US" b="0" i="0" dirty="0">
                <a:solidFill>
                  <a:srgbClr val="000000"/>
                </a:solidFill>
                <a:effectLst/>
                <a:latin typeface="inter-regular"/>
              </a:rPr>
              <a:t>MAC  Address</a:t>
            </a:r>
          </a:p>
          <a:p>
            <a:pPr marL="285750" indent="-285750" algn="just">
              <a:buFont typeface="Arial" panose="020B0604020202020204" pitchFamily="34" charset="0"/>
              <a:buChar char="•"/>
            </a:pPr>
            <a:r>
              <a:rPr lang="en-US" dirty="0">
                <a:solidFill>
                  <a:srgbClr val="000000"/>
                </a:solidFill>
                <a:latin typeface="inter-regular"/>
              </a:rPr>
              <a:t>Connection oriented &amp; Connection less</a:t>
            </a:r>
          </a:p>
          <a:p>
            <a:pPr marL="285750" indent="-285750" algn="just">
              <a:buFont typeface="Arial" panose="020B0604020202020204" pitchFamily="34" charset="0"/>
              <a:buChar char="•"/>
            </a:pPr>
            <a:r>
              <a:rPr lang="en-US" b="0" i="0" dirty="0">
                <a:solidFill>
                  <a:srgbClr val="000000"/>
                </a:solidFill>
                <a:effectLst/>
                <a:latin typeface="inter-regular"/>
              </a:rPr>
              <a:t>Socket</a:t>
            </a:r>
          </a:p>
          <a:p>
            <a:pPr marL="457200" indent="-457200" algn="just">
              <a:buFont typeface="Arial" panose="020B0604020202020204" pitchFamily="34" charset="0"/>
              <a:buChar char="•"/>
            </a:pPr>
            <a:endParaRPr lang="en-US" b="0" i="0" dirty="0">
              <a:solidFill>
                <a:srgbClr val="333333"/>
              </a:solidFill>
              <a:effectLst/>
              <a:latin typeface="inter-regular"/>
            </a:endParaRPr>
          </a:p>
          <a:p>
            <a:pPr marL="342900" indent="-342900" algn="just">
              <a:buFont typeface="Arial" panose="020B0604020202020204" pitchFamily="34" charset="0"/>
              <a:buChar char="•"/>
            </a:pPr>
            <a:endParaRPr lang="en-US" b="0" i="0" dirty="0">
              <a:solidFill>
                <a:srgbClr val="333333"/>
              </a:solidFill>
              <a:effectLst/>
              <a:latin typeface="inter-regular"/>
            </a:endParaRPr>
          </a:p>
          <a:p>
            <a:pPr marL="285750" indent="-285750">
              <a:buFont typeface="Arial" panose="020B0604020202020204" pitchFamily="34" charset="0"/>
              <a:buChar char="•"/>
            </a:pPr>
            <a:endParaRPr lang="en-US" b="0" i="0" dirty="0">
              <a:solidFill>
                <a:srgbClr val="610B4B"/>
              </a:solidFill>
              <a:effectLst/>
              <a:latin typeface="erdana"/>
            </a:endParaRPr>
          </a:p>
        </p:txBody>
      </p:sp>
    </p:spTree>
    <p:extLst>
      <p:ext uri="{BB962C8B-B14F-4D97-AF65-F5344CB8AC3E}">
        <p14:creationId xmlns:p14="http://schemas.microsoft.com/office/powerpoint/2010/main" val="218609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1446550"/>
          </a:xfrm>
          <a:prstGeom prst="rect">
            <a:avLst/>
          </a:prstGeom>
          <a:noFill/>
        </p:spPr>
        <p:txBody>
          <a:bodyPr wrap="square" rtlCol="0">
            <a:spAutoFit/>
          </a:bodyPr>
          <a:lstStyle/>
          <a:p>
            <a:pPr algn="just"/>
            <a:r>
              <a:rPr lang="en-US" sz="2400" b="0" i="0" dirty="0" err="1">
                <a:solidFill>
                  <a:srgbClr val="FF0000"/>
                </a:solidFill>
                <a:effectLst/>
                <a:latin typeface="erdana"/>
              </a:rPr>
              <a:t>InetAddress</a:t>
            </a:r>
            <a:r>
              <a:rPr lang="en-US" sz="2400" b="0" i="0" dirty="0">
                <a:solidFill>
                  <a:srgbClr val="FF0000"/>
                </a:solidFill>
                <a:effectLst/>
                <a:latin typeface="erdana"/>
              </a:rPr>
              <a:t> class</a:t>
            </a:r>
          </a:p>
          <a:p>
            <a:pPr marL="457200" indent="-457200" algn="just">
              <a:buFont typeface="Arial" panose="020B0604020202020204" pitchFamily="34" charset="0"/>
              <a:buChar char="•"/>
            </a:pPr>
            <a:r>
              <a:rPr lang="en-US" sz="2800" dirty="0">
                <a:solidFill>
                  <a:srgbClr val="FF0000"/>
                </a:solidFill>
                <a:latin typeface="erdana"/>
              </a:rPr>
              <a:t> </a:t>
            </a:r>
            <a:r>
              <a:rPr lang="en-US" b="0" i="0" dirty="0">
                <a:solidFill>
                  <a:srgbClr val="333333"/>
                </a:solidFill>
                <a:effectLst/>
                <a:latin typeface="inter-regular"/>
              </a:rPr>
              <a:t>represents an IP address.</a:t>
            </a:r>
          </a:p>
          <a:p>
            <a:pPr marL="457200" indent="-457200" algn="just">
              <a:buFont typeface="Arial" panose="020B0604020202020204" pitchFamily="34" charset="0"/>
              <a:buChar char="•"/>
            </a:pPr>
            <a:r>
              <a:rPr lang="en-US" dirty="0">
                <a:solidFill>
                  <a:srgbClr val="333333"/>
                </a:solidFill>
                <a:latin typeface="inter-regular"/>
              </a:rPr>
              <a:t> 4 methods:</a:t>
            </a:r>
            <a:endParaRPr lang="en-US" b="0" i="0" dirty="0">
              <a:solidFill>
                <a:srgbClr val="333333"/>
              </a:solidFill>
              <a:effectLst/>
              <a:latin typeface="inter-regular"/>
            </a:endParaRPr>
          </a:p>
          <a:p>
            <a:pPr marL="457200" indent="-457200" algn="just">
              <a:buFont typeface="Arial" panose="020B0604020202020204" pitchFamily="34" charset="0"/>
              <a:buChar char="•"/>
            </a:pPr>
            <a:endParaRPr lang="en-US" b="0" i="0" dirty="0">
              <a:solidFill>
                <a:srgbClr val="610B4B"/>
              </a:solidFill>
              <a:effectLst/>
              <a:latin typeface="erdana"/>
            </a:endParaRPr>
          </a:p>
        </p:txBody>
      </p:sp>
      <p:graphicFrame>
        <p:nvGraphicFramePr>
          <p:cNvPr id="2" name="Table 1">
            <a:extLst>
              <a:ext uri="{FF2B5EF4-FFF2-40B4-BE49-F238E27FC236}">
                <a16:creationId xmlns:a16="http://schemas.microsoft.com/office/drawing/2014/main" id="{C3569FC0-624A-49B4-B6EC-EFAAAFC62B7F}"/>
              </a:ext>
            </a:extLst>
          </p:cNvPr>
          <p:cNvGraphicFramePr>
            <a:graphicFrameLocks noGrp="1"/>
          </p:cNvGraphicFramePr>
          <p:nvPr>
            <p:extLst>
              <p:ext uri="{D42A27DB-BD31-4B8C-83A1-F6EECF244321}">
                <p14:modId xmlns:p14="http://schemas.microsoft.com/office/powerpoint/2010/main" val="1300955103"/>
              </p:ext>
            </p:extLst>
          </p:nvPr>
        </p:nvGraphicFramePr>
        <p:xfrm>
          <a:off x="723900" y="1825625"/>
          <a:ext cx="8143875" cy="4716151"/>
        </p:xfrm>
        <a:graphic>
          <a:graphicData uri="http://schemas.openxmlformats.org/drawingml/2006/table">
            <a:tbl>
              <a:tblPr/>
              <a:tblGrid>
                <a:gridCol w="3568282">
                  <a:extLst>
                    <a:ext uri="{9D8B030D-6E8A-4147-A177-3AD203B41FA5}">
                      <a16:colId xmlns:a16="http://schemas.microsoft.com/office/drawing/2014/main" val="2502266105"/>
                    </a:ext>
                  </a:extLst>
                </a:gridCol>
                <a:gridCol w="4575593">
                  <a:extLst>
                    <a:ext uri="{9D8B030D-6E8A-4147-A177-3AD203B41FA5}">
                      <a16:colId xmlns:a16="http://schemas.microsoft.com/office/drawing/2014/main" val="641859712"/>
                    </a:ext>
                  </a:extLst>
                </a:gridCol>
              </a:tblGrid>
              <a:tr h="337812">
                <a:tc>
                  <a:txBody>
                    <a:bodyPr/>
                    <a:lstStyle/>
                    <a:p>
                      <a:pPr algn="l" fontAlgn="t"/>
                      <a:r>
                        <a:rPr lang="en-US" sz="1600">
                          <a:solidFill>
                            <a:srgbClr val="000000"/>
                          </a:solidFill>
                          <a:effectLst/>
                          <a:latin typeface="times new roman" panose="02020603050405020304" pitchFamily="18" charset="0"/>
                        </a:rPr>
                        <a:t>Method</a:t>
                      </a:r>
                    </a:p>
                  </a:txBody>
                  <a:tcPr marL="60324" marR="60324" marT="60324" marB="60324">
                    <a:lnL w="6350" cap="flat" cmpd="sng" algn="ctr">
                      <a:solidFill>
                        <a:srgbClr val="106E45"/>
                      </a:solidFill>
                      <a:prstDash val="solid"/>
                      <a:round/>
                      <a:headEnd type="none" w="med" len="med"/>
                      <a:tailEnd type="none" w="med" len="med"/>
                    </a:lnL>
                    <a:lnR w="6350" cap="flat" cmpd="sng" algn="ctr">
                      <a:solidFill>
                        <a:srgbClr val="106E45"/>
                      </a:solidFill>
                      <a:prstDash val="solid"/>
                      <a:round/>
                      <a:headEnd type="none" w="med" len="med"/>
                      <a:tailEnd type="none" w="med" len="med"/>
                    </a:lnR>
                    <a:lnT w="6350" cap="flat" cmpd="sng" algn="ctr">
                      <a:solidFill>
                        <a:srgbClr val="106E45"/>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tc>
                  <a:txBody>
                    <a:bodyPr/>
                    <a:lstStyle/>
                    <a:p>
                      <a:pPr algn="l" fontAlgn="t"/>
                      <a:r>
                        <a:rPr lang="en-US" sz="1600">
                          <a:solidFill>
                            <a:srgbClr val="000000"/>
                          </a:solidFill>
                          <a:effectLst/>
                          <a:latin typeface="times new roman" panose="02020603050405020304" pitchFamily="18" charset="0"/>
                        </a:rPr>
                        <a:t>Description</a:t>
                      </a:r>
                    </a:p>
                  </a:txBody>
                  <a:tcPr marL="60324" marR="60324" marT="60324" marB="60324">
                    <a:lnL w="6350" cap="flat" cmpd="sng" algn="ctr">
                      <a:solidFill>
                        <a:srgbClr val="106E45"/>
                      </a:solidFill>
                      <a:prstDash val="solid"/>
                      <a:round/>
                      <a:headEnd type="none" w="med" len="med"/>
                      <a:tailEnd type="none" w="med" len="med"/>
                    </a:lnL>
                    <a:lnR w="6350" cap="flat" cmpd="sng" algn="ctr">
                      <a:solidFill>
                        <a:srgbClr val="106E45"/>
                      </a:solidFill>
                      <a:prstDash val="solid"/>
                      <a:round/>
                      <a:headEnd type="none" w="med" len="med"/>
                      <a:tailEnd type="none" w="med" len="med"/>
                    </a:lnR>
                    <a:lnT w="6350" cap="flat" cmpd="sng" algn="ctr">
                      <a:solidFill>
                        <a:srgbClr val="106E45"/>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extLst>
                  <a:ext uri="{0D108BD9-81ED-4DB2-BD59-A6C34878D82A}">
                    <a16:rowId xmlns:a16="http://schemas.microsoft.com/office/drawing/2014/main" val="155788600"/>
                  </a:ext>
                </a:extLst>
              </a:tr>
              <a:tr h="1383420">
                <a:tc>
                  <a:txBody>
                    <a:bodyPr/>
                    <a:lstStyle/>
                    <a:p>
                      <a:pPr algn="just" fontAlgn="t"/>
                      <a:r>
                        <a:rPr lang="en-US" sz="1600">
                          <a:solidFill>
                            <a:srgbClr val="333333"/>
                          </a:solidFill>
                          <a:effectLst/>
                          <a:latin typeface="inter-regular"/>
                        </a:rPr>
                        <a:t>public static InetAddress getByName(String host) throws UnknownHostException</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a:solidFill>
                            <a:srgbClr val="333333"/>
                          </a:solidFill>
                          <a:effectLst/>
                          <a:latin typeface="inter-regular"/>
                        </a:rPr>
                        <a:t>It returns the instance of InetAddress containing LocalHost IP and name.</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418379572"/>
                  </a:ext>
                </a:extLst>
              </a:tr>
              <a:tr h="1166255">
                <a:tc>
                  <a:txBody>
                    <a:bodyPr/>
                    <a:lstStyle/>
                    <a:p>
                      <a:pPr algn="just" fontAlgn="t"/>
                      <a:r>
                        <a:rPr lang="en-US" sz="1600" dirty="0">
                          <a:solidFill>
                            <a:srgbClr val="333333"/>
                          </a:solidFill>
                          <a:effectLst/>
                          <a:latin typeface="inter-regular"/>
                        </a:rPr>
                        <a:t>public static </a:t>
                      </a:r>
                      <a:r>
                        <a:rPr lang="en-US" sz="1600" dirty="0" err="1">
                          <a:solidFill>
                            <a:srgbClr val="333333"/>
                          </a:solidFill>
                          <a:effectLst/>
                          <a:latin typeface="inter-regular"/>
                        </a:rPr>
                        <a:t>InetAddress</a:t>
                      </a:r>
                      <a:r>
                        <a:rPr lang="en-US" sz="1600" dirty="0">
                          <a:solidFill>
                            <a:srgbClr val="333333"/>
                          </a:solidFill>
                          <a:effectLst/>
                          <a:latin typeface="inter-regular"/>
                        </a:rPr>
                        <a:t> </a:t>
                      </a:r>
                      <a:r>
                        <a:rPr lang="en-US" sz="1600" dirty="0" err="1">
                          <a:solidFill>
                            <a:srgbClr val="333333"/>
                          </a:solidFill>
                          <a:effectLst/>
                          <a:latin typeface="inter-regular"/>
                        </a:rPr>
                        <a:t>getLocalHost</a:t>
                      </a:r>
                      <a:r>
                        <a:rPr lang="en-US" sz="1600" dirty="0">
                          <a:solidFill>
                            <a:srgbClr val="333333"/>
                          </a:solidFill>
                          <a:effectLst/>
                          <a:latin typeface="inter-regular"/>
                        </a:rPr>
                        <a:t>() throws </a:t>
                      </a:r>
                      <a:r>
                        <a:rPr lang="en-US" sz="1600" dirty="0" err="1">
                          <a:solidFill>
                            <a:srgbClr val="333333"/>
                          </a:solidFill>
                          <a:effectLst/>
                          <a:latin typeface="inter-regular"/>
                        </a:rPr>
                        <a:t>UnknownHostException</a:t>
                      </a:r>
                      <a:endParaRPr lang="en-US" sz="1600" dirty="0">
                        <a:solidFill>
                          <a:srgbClr val="333333"/>
                        </a:solidFill>
                        <a:effectLst/>
                        <a:latin typeface="inter-regular"/>
                      </a:endParaRP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600">
                          <a:solidFill>
                            <a:srgbClr val="333333"/>
                          </a:solidFill>
                          <a:effectLst/>
                          <a:latin typeface="inter-regular"/>
                        </a:rPr>
                        <a:t>It returns the instance of InetAdddress containing local host name and address.</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3158635080"/>
                  </a:ext>
                </a:extLst>
              </a:tr>
              <a:tr h="731926">
                <a:tc>
                  <a:txBody>
                    <a:bodyPr/>
                    <a:lstStyle/>
                    <a:p>
                      <a:pPr algn="just" fontAlgn="t"/>
                      <a:r>
                        <a:rPr lang="en-US" sz="1600">
                          <a:solidFill>
                            <a:srgbClr val="333333"/>
                          </a:solidFill>
                          <a:effectLst/>
                          <a:latin typeface="inter-regular"/>
                        </a:rPr>
                        <a:t>public String getHostName()</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a:solidFill>
                            <a:srgbClr val="333333"/>
                          </a:solidFill>
                          <a:effectLst/>
                          <a:latin typeface="inter-regular"/>
                        </a:rPr>
                        <a:t>It returns the host name of the IP address.</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2167910996"/>
                  </a:ext>
                </a:extLst>
              </a:tr>
              <a:tr h="1070062">
                <a:tc>
                  <a:txBody>
                    <a:bodyPr/>
                    <a:lstStyle/>
                    <a:p>
                      <a:pPr algn="just" fontAlgn="t"/>
                      <a:r>
                        <a:rPr lang="en-US" sz="1600">
                          <a:solidFill>
                            <a:srgbClr val="333333"/>
                          </a:solidFill>
                          <a:effectLst/>
                          <a:latin typeface="inter-regular"/>
                        </a:rPr>
                        <a:t>public String getHostAddress()</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600" dirty="0">
                          <a:solidFill>
                            <a:srgbClr val="333333"/>
                          </a:solidFill>
                          <a:effectLst/>
                          <a:latin typeface="inter-regular"/>
                        </a:rPr>
                        <a:t>It returns the IP address in string format.</a:t>
                      </a:r>
                    </a:p>
                  </a:txBody>
                  <a:tcPr marL="40216" marR="40216" marT="40216" marB="40216">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1354515630"/>
                  </a:ext>
                </a:extLst>
              </a:tr>
            </a:tbl>
          </a:graphicData>
        </a:graphic>
      </p:graphicFrame>
    </p:spTree>
    <p:extLst>
      <p:ext uri="{BB962C8B-B14F-4D97-AF65-F5344CB8AC3E}">
        <p14:creationId xmlns:p14="http://schemas.microsoft.com/office/powerpoint/2010/main" val="3377232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553825" cy="5940088"/>
          </a:xfrm>
          <a:prstGeom prst="rect">
            <a:avLst/>
          </a:prstGeom>
          <a:noFill/>
        </p:spPr>
        <p:txBody>
          <a:bodyPr wrap="square" rtlCol="0">
            <a:spAutoFit/>
          </a:bodyPr>
          <a:lstStyle/>
          <a:p>
            <a:pPr algn="just"/>
            <a:r>
              <a:rPr lang="en-US" sz="2000" b="0" i="0" dirty="0">
                <a:solidFill>
                  <a:srgbClr val="610B38"/>
                </a:solidFill>
                <a:effectLst/>
                <a:latin typeface="erdana"/>
              </a:rPr>
              <a:t>Example of Java </a:t>
            </a:r>
            <a:r>
              <a:rPr lang="en-US" sz="2000" b="0" i="0" dirty="0" err="1">
                <a:solidFill>
                  <a:srgbClr val="610B38"/>
                </a:solidFill>
                <a:effectLst/>
                <a:latin typeface="erdana"/>
              </a:rPr>
              <a:t>InetAddress</a:t>
            </a:r>
            <a:r>
              <a:rPr lang="en-US" sz="2000" b="0" i="0" dirty="0">
                <a:solidFill>
                  <a:srgbClr val="610B38"/>
                </a:solidFill>
                <a:effectLst/>
                <a:latin typeface="erdana"/>
              </a:rPr>
              <a:t> Class:</a:t>
            </a:r>
          </a:p>
          <a:p>
            <a:pPr algn="just"/>
            <a:endParaRPr lang="en-US" sz="2000" dirty="0">
              <a:solidFill>
                <a:srgbClr val="610B38"/>
              </a:solidFill>
              <a:latin typeface="erdana"/>
            </a:endParaRPr>
          </a:p>
          <a:p>
            <a:pPr algn="just"/>
            <a:r>
              <a:rPr lang="en-US" sz="2000" b="0" i="0" dirty="0">
                <a:effectLst/>
                <a:latin typeface="erdana"/>
              </a:rPr>
              <a:t>import java.io.*;  </a:t>
            </a:r>
          </a:p>
          <a:p>
            <a:pPr algn="just"/>
            <a:r>
              <a:rPr lang="en-US" sz="2000" b="0" i="0" dirty="0">
                <a:effectLst/>
                <a:latin typeface="erdana"/>
              </a:rPr>
              <a:t>import java.net.*;  </a:t>
            </a:r>
          </a:p>
          <a:p>
            <a:pPr algn="just"/>
            <a:r>
              <a:rPr lang="en-US" sz="2000" b="0" i="0" dirty="0">
                <a:effectLst/>
                <a:latin typeface="erdana"/>
              </a:rPr>
              <a:t>public class </a:t>
            </a:r>
            <a:r>
              <a:rPr lang="en-US" sz="2000" b="0" i="0" dirty="0" err="1">
                <a:effectLst/>
                <a:latin typeface="erdana"/>
              </a:rPr>
              <a:t>InetDemo</a:t>
            </a:r>
            <a:r>
              <a:rPr lang="en-US" sz="2000" b="0" i="0" dirty="0">
                <a:effectLst/>
                <a:latin typeface="erdana"/>
              </a:rPr>
              <a:t>{  </a:t>
            </a:r>
          </a:p>
          <a:p>
            <a:pPr algn="just"/>
            <a:r>
              <a:rPr lang="en-US" sz="2000" b="0" i="0" dirty="0">
                <a:effectLst/>
                <a:latin typeface="erdana"/>
              </a:rPr>
              <a:t>public static void main(String[] </a:t>
            </a:r>
            <a:r>
              <a:rPr lang="en-US" sz="2000" b="0" i="0" dirty="0" err="1">
                <a:effectLst/>
                <a:latin typeface="erdana"/>
              </a:rPr>
              <a:t>args</a:t>
            </a:r>
            <a:r>
              <a:rPr lang="en-US" sz="2000" b="0" i="0" dirty="0">
                <a:effectLst/>
                <a:latin typeface="erdana"/>
              </a:rPr>
              <a:t>){  </a:t>
            </a:r>
          </a:p>
          <a:p>
            <a:pPr algn="just"/>
            <a:r>
              <a:rPr lang="en-US" sz="2000" b="0" i="0" dirty="0">
                <a:effectLst/>
                <a:latin typeface="erdana"/>
              </a:rPr>
              <a:t>try{  </a:t>
            </a:r>
          </a:p>
          <a:p>
            <a:pPr algn="just"/>
            <a:r>
              <a:rPr lang="en-US" sz="2000" b="0" i="0" dirty="0" err="1">
                <a:effectLst/>
                <a:latin typeface="erdana"/>
              </a:rPr>
              <a:t>InetAddress</a:t>
            </a:r>
            <a:r>
              <a:rPr lang="en-US" sz="2000" b="0" i="0" dirty="0">
                <a:effectLst/>
                <a:latin typeface="erdana"/>
              </a:rPr>
              <a:t> </a:t>
            </a:r>
            <a:r>
              <a:rPr lang="en-US" sz="2000" b="0" i="0" dirty="0" err="1">
                <a:effectLst/>
                <a:latin typeface="erdana"/>
              </a:rPr>
              <a:t>ip</a:t>
            </a:r>
            <a:r>
              <a:rPr lang="en-US" sz="2000" b="0" i="0" dirty="0">
                <a:effectLst/>
                <a:latin typeface="erdana"/>
              </a:rPr>
              <a:t>=</a:t>
            </a:r>
            <a:r>
              <a:rPr lang="en-US" sz="2000" b="0" i="0" dirty="0" err="1">
                <a:effectLst/>
                <a:latin typeface="erdana"/>
              </a:rPr>
              <a:t>InetAddress.getByName</a:t>
            </a:r>
            <a:r>
              <a:rPr lang="en-US" sz="2000" b="0" i="0" dirty="0">
                <a:effectLst/>
                <a:latin typeface="erdana"/>
              </a:rPr>
              <a:t>("www.javatpoint.com");  </a:t>
            </a:r>
          </a:p>
          <a:p>
            <a:pPr algn="just"/>
            <a:r>
              <a:rPr lang="en-US" sz="2000" b="0" i="0" dirty="0">
                <a:effectLst/>
                <a:latin typeface="erdana"/>
              </a:rPr>
              <a:t>  </a:t>
            </a:r>
          </a:p>
          <a:p>
            <a:pPr algn="just"/>
            <a:r>
              <a:rPr lang="en-US" sz="2000" b="0" i="0" dirty="0" err="1">
                <a:effectLst/>
                <a:latin typeface="erdana"/>
              </a:rPr>
              <a:t>System.out.println</a:t>
            </a:r>
            <a:r>
              <a:rPr lang="en-US" sz="2000" b="0" i="0" dirty="0">
                <a:effectLst/>
                <a:latin typeface="erdana"/>
              </a:rPr>
              <a:t>("Host Name: "+</a:t>
            </a:r>
            <a:r>
              <a:rPr lang="en-US" sz="2000" b="0" i="0" dirty="0" err="1">
                <a:effectLst/>
                <a:latin typeface="erdana"/>
              </a:rPr>
              <a:t>ip.getHostName</a:t>
            </a:r>
            <a:r>
              <a:rPr lang="en-US" sz="2000" b="0" i="0" dirty="0">
                <a:effectLst/>
                <a:latin typeface="erdana"/>
              </a:rPr>
              <a:t>());  </a:t>
            </a:r>
          </a:p>
          <a:p>
            <a:pPr algn="just"/>
            <a:r>
              <a:rPr lang="en-US" sz="2000" b="0" i="0" dirty="0" err="1">
                <a:effectLst/>
                <a:latin typeface="erdana"/>
              </a:rPr>
              <a:t>System.out.println</a:t>
            </a:r>
            <a:r>
              <a:rPr lang="en-US" sz="2000" b="0" i="0" dirty="0">
                <a:effectLst/>
                <a:latin typeface="erdana"/>
              </a:rPr>
              <a:t>("IP Address: "+</a:t>
            </a:r>
            <a:r>
              <a:rPr lang="en-US" sz="2000" b="0" i="0" dirty="0" err="1">
                <a:effectLst/>
                <a:latin typeface="erdana"/>
              </a:rPr>
              <a:t>ip.getHostAddress</a:t>
            </a:r>
            <a:r>
              <a:rPr lang="en-US" sz="2000" b="0" i="0" dirty="0">
                <a:effectLst/>
                <a:latin typeface="erdana"/>
              </a:rPr>
              <a:t>());  </a:t>
            </a:r>
          </a:p>
          <a:p>
            <a:pPr algn="just"/>
            <a:r>
              <a:rPr lang="en-US" sz="2000" b="0" i="0" dirty="0">
                <a:effectLst/>
                <a:latin typeface="erdana"/>
              </a:rPr>
              <a:t>}catch(Exception e){</a:t>
            </a:r>
            <a:r>
              <a:rPr lang="en-US" sz="2000" b="0" i="0" dirty="0" err="1">
                <a:effectLst/>
                <a:latin typeface="erdana"/>
              </a:rPr>
              <a:t>System.out.println</a:t>
            </a:r>
            <a:r>
              <a:rPr lang="en-US" sz="2000" b="0" i="0" dirty="0">
                <a:effectLst/>
                <a:latin typeface="erdana"/>
              </a:rPr>
              <a:t>(e);}  </a:t>
            </a:r>
          </a:p>
          <a:p>
            <a:pPr algn="just"/>
            <a:r>
              <a:rPr lang="en-US" sz="2000" b="0" i="0" dirty="0">
                <a:effectLst/>
                <a:latin typeface="erdana"/>
              </a:rPr>
              <a:t>}  </a:t>
            </a:r>
          </a:p>
          <a:p>
            <a:pPr algn="just"/>
            <a:r>
              <a:rPr lang="en-US" sz="2000" b="0" i="0" dirty="0">
                <a:effectLst/>
                <a:latin typeface="erdana"/>
              </a:rPr>
              <a:t>} </a:t>
            </a:r>
          </a:p>
          <a:p>
            <a:pPr algn="just"/>
            <a:endParaRPr lang="en-US" sz="2000" dirty="0">
              <a:latin typeface="erdana"/>
            </a:endParaRPr>
          </a:p>
          <a:p>
            <a:pPr algn="just"/>
            <a:r>
              <a:rPr lang="en-US" sz="2000" b="0" i="0" dirty="0">
                <a:effectLst/>
                <a:latin typeface="erdana"/>
              </a:rPr>
              <a:t>Output:</a:t>
            </a:r>
          </a:p>
          <a:p>
            <a:pPr algn="just"/>
            <a:endParaRPr lang="en-US" sz="2000" b="0" i="0" dirty="0">
              <a:effectLst/>
              <a:latin typeface="erdana"/>
            </a:endParaRPr>
          </a:p>
          <a:p>
            <a:pPr algn="just"/>
            <a:r>
              <a:rPr lang="en-US" sz="2000" b="0" i="0" dirty="0">
                <a:effectLst/>
                <a:latin typeface="erdana"/>
              </a:rPr>
              <a:t>Host Name: www.javatpoint.com</a:t>
            </a:r>
          </a:p>
          <a:p>
            <a:pPr algn="just"/>
            <a:r>
              <a:rPr lang="en-US" sz="2000" b="0" i="0" dirty="0">
                <a:effectLst/>
                <a:latin typeface="erdana"/>
              </a:rPr>
              <a:t>IP Address: 172.67.196.82</a:t>
            </a:r>
          </a:p>
        </p:txBody>
      </p:sp>
    </p:spTree>
    <p:extLst>
      <p:ext uri="{BB962C8B-B14F-4D97-AF65-F5344CB8AC3E}">
        <p14:creationId xmlns:p14="http://schemas.microsoft.com/office/powerpoint/2010/main" val="1073313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638175" y="142875"/>
            <a:ext cx="11553825" cy="6771084"/>
          </a:xfrm>
          <a:prstGeom prst="rect">
            <a:avLst/>
          </a:prstGeom>
          <a:noFill/>
        </p:spPr>
        <p:txBody>
          <a:bodyPr wrap="square" rtlCol="0">
            <a:spAutoFit/>
          </a:bodyPr>
          <a:lstStyle/>
          <a:p>
            <a:pPr algn="just"/>
            <a:r>
              <a:rPr lang="en-US" sz="1400" b="0" i="0" dirty="0">
                <a:solidFill>
                  <a:srgbClr val="610B4B"/>
                </a:solidFill>
                <a:effectLst/>
                <a:latin typeface="erdana"/>
              </a:rPr>
              <a:t>Program to demonstrate methods of </a:t>
            </a:r>
            <a:r>
              <a:rPr lang="en-US" sz="1400" b="0" i="0" dirty="0" err="1">
                <a:solidFill>
                  <a:srgbClr val="610B4B"/>
                </a:solidFill>
                <a:effectLst/>
                <a:latin typeface="erdana"/>
              </a:rPr>
              <a:t>InetAddress</a:t>
            </a:r>
            <a:r>
              <a:rPr lang="en-US" sz="1400" b="0" i="0" dirty="0">
                <a:solidFill>
                  <a:srgbClr val="610B4B"/>
                </a:solidFill>
                <a:effectLst/>
                <a:latin typeface="erdana"/>
              </a:rPr>
              <a:t> class</a:t>
            </a:r>
          </a:p>
          <a:p>
            <a:pPr algn="just"/>
            <a:r>
              <a:rPr lang="en-US" sz="1400" b="0" i="0" dirty="0">
                <a:solidFill>
                  <a:srgbClr val="610B4B"/>
                </a:solidFill>
                <a:effectLst/>
                <a:latin typeface="erdana"/>
              </a:rPr>
              <a:t>import java.net.Inet4Address;  </a:t>
            </a:r>
          </a:p>
          <a:p>
            <a:pPr algn="just"/>
            <a:r>
              <a:rPr lang="en-US" sz="1400" b="0" i="0" dirty="0">
                <a:solidFill>
                  <a:srgbClr val="610B4B"/>
                </a:solidFill>
                <a:effectLst/>
                <a:latin typeface="erdana"/>
              </a:rPr>
              <a:t>import </a:t>
            </a:r>
            <a:r>
              <a:rPr lang="en-US" sz="1400" b="0" i="0" dirty="0" err="1">
                <a:solidFill>
                  <a:srgbClr val="610B4B"/>
                </a:solidFill>
                <a:effectLst/>
                <a:latin typeface="erdana"/>
              </a:rPr>
              <a:t>java.util.Arrays</a:t>
            </a:r>
            <a:r>
              <a:rPr lang="en-US" sz="1400" b="0" i="0" dirty="0">
                <a:solidFill>
                  <a:srgbClr val="610B4B"/>
                </a:solidFill>
                <a:effectLst/>
                <a:latin typeface="erdana"/>
              </a:rPr>
              <a:t>;  </a:t>
            </a:r>
          </a:p>
          <a:p>
            <a:pPr algn="just"/>
            <a:r>
              <a:rPr lang="en-US" sz="1400" b="0" i="0" dirty="0">
                <a:solidFill>
                  <a:srgbClr val="610B4B"/>
                </a:solidFill>
                <a:effectLst/>
                <a:latin typeface="erdana"/>
              </a:rPr>
              <a:t>import </a:t>
            </a:r>
            <a:r>
              <a:rPr lang="en-US" sz="1400" b="0" i="0" dirty="0" err="1">
                <a:solidFill>
                  <a:srgbClr val="610B4B"/>
                </a:solidFill>
                <a:effectLst/>
                <a:latin typeface="erdana"/>
              </a:rPr>
              <a:t>java.net.InetAddress</a:t>
            </a:r>
            <a:r>
              <a:rPr lang="en-US" sz="1400" b="0" i="0" dirty="0">
                <a:solidFill>
                  <a:srgbClr val="610B4B"/>
                </a:solidFill>
                <a:effectLst/>
                <a:latin typeface="erdana"/>
              </a:rPr>
              <a:t>;  </a:t>
            </a:r>
          </a:p>
          <a:p>
            <a:pPr algn="just"/>
            <a:r>
              <a:rPr lang="en-US" sz="1400" b="0" i="0" dirty="0">
                <a:solidFill>
                  <a:srgbClr val="610B4B"/>
                </a:solidFill>
                <a:effectLst/>
                <a:latin typeface="erdana"/>
              </a:rPr>
              <a:t>public class InetDemo2  </a:t>
            </a:r>
          </a:p>
          <a:p>
            <a:pPr algn="just"/>
            <a:r>
              <a:rPr lang="en-US" sz="1400" b="0" i="0" dirty="0">
                <a:solidFill>
                  <a:srgbClr val="610B4B"/>
                </a:solidFill>
                <a:effectLst/>
                <a:latin typeface="erdana"/>
              </a:rPr>
              <a:t>{  </a:t>
            </a:r>
          </a:p>
          <a:p>
            <a:pPr algn="just"/>
            <a:r>
              <a:rPr lang="en-US" sz="1400" b="0" i="0" dirty="0">
                <a:solidFill>
                  <a:srgbClr val="610B4B"/>
                </a:solidFill>
                <a:effectLst/>
                <a:latin typeface="erdana"/>
              </a:rPr>
              <a:t>public static void main(String[] </a:t>
            </a:r>
            <a:r>
              <a:rPr lang="en-US" sz="1400" b="0" i="0" dirty="0" err="1">
                <a:solidFill>
                  <a:srgbClr val="610B4B"/>
                </a:solidFill>
                <a:effectLst/>
                <a:latin typeface="erdana"/>
              </a:rPr>
              <a:t>arg</a:t>
            </a:r>
            <a:r>
              <a:rPr lang="en-US" sz="1400" b="0" i="0" dirty="0">
                <a:solidFill>
                  <a:srgbClr val="610B4B"/>
                </a:solidFill>
                <a:effectLst/>
                <a:latin typeface="erdana"/>
              </a:rPr>
              <a:t>) throws Exception  </a:t>
            </a:r>
          </a:p>
          <a:p>
            <a:pPr algn="just"/>
            <a:r>
              <a:rPr lang="en-US" sz="1400" b="0" i="0" dirty="0">
                <a:solidFill>
                  <a:srgbClr val="610B4B"/>
                </a:solidFill>
                <a:effectLst/>
                <a:latin typeface="erdana"/>
              </a:rPr>
              <a:t>{  </a:t>
            </a:r>
          </a:p>
          <a:p>
            <a:pPr algn="just"/>
            <a:r>
              <a:rPr lang="en-US" sz="1400" b="0" i="0" dirty="0" err="1">
                <a:solidFill>
                  <a:srgbClr val="610B4B"/>
                </a:solidFill>
                <a:effectLst/>
                <a:latin typeface="erdana"/>
              </a:rPr>
              <a:t>InetAddress</a:t>
            </a:r>
            <a:r>
              <a:rPr lang="en-US" sz="1400" b="0" i="0" dirty="0">
                <a:solidFill>
                  <a:srgbClr val="610B4B"/>
                </a:solidFill>
                <a:effectLst/>
                <a:latin typeface="erdana"/>
              </a:rPr>
              <a:t> </a:t>
            </a:r>
            <a:r>
              <a:rPr lang="en-US" sz="1400" b="0" i="0" dirty="0" err="1">
                <a:solidFill>
                  <a:srgbClr val="610B4B"/>
                </a:solidFill>
                <a:effectLst/>
                <a:latin typeface="erdana"/>
              </a:rPr>
              <a:t>ip</a:t>
            </a:r>
            <a:r>
              <a:rPr lang="en-US" sz="1400" b="0" i="0" dirty="0">
                <a:solidFill>
                  <a:srgbClr val="610B4B"/>
                </a:solidFill>
                <a:effectLst/>
                <a:latin typeface="erdana"/>
              </a:rPr>
              <a:t> =  Inet4Address.getByName("www.javatpoint.com");  </a:t>
            </a:r>
          </a:p>
          <a:p>
            <a:pPr algn="just"/>
            <a:r>
              <a:rPr lang="en-US" sz="1400" b="0" i="0" dirty="0" err="1">
                <a:solidFill>
                  <a:srgbClr val="610B4B"/>
                </a:solidFill>
                <a:effectLst/>
                <a:latin typeface="erdana"/>
              </a:rPr>
              <a:t>InetAddress</a:t>
            </a:r>
            <a:r>
              <a:rPr lang="en-US" sz="1400" b="0" i="0" dirty="0">
                <a:solidFill>
                  <a:srgbClr val="610B4B"/>
                </a:solidFill>
                <a:effectLst/>
                <a:latin typeface="erdana"/>
              </a:rPr>
              <a:t> ip1[] = </a:t>
            </a:r>
            <a:r>
              <a:rPr lang="en-US" sz="1400" b="0" i="0" dirty="0" err="1">
                <a:solidFill>
                  <a:srgbClr val="610B4B"/>
                </a:solidFill>
                <a:effectLst/>
                <a:latin typeface="erdana"/>
              </a:rPr>
              <a:t>InetAddress.getAllByName</a:t>
            </a:r>
            <a:r>
              <a:rPr lang="en-US" sz="1400" b="0" i="0" dirty="0">
                <a:solidFill>
                  <a:srgbClr val="610B4B"/>
                </a:solidFill>
                <a:effectLst/>
                <a:latin typeface="erdana"/>
              </a:rPr>
              <a:t>("www.javatpoint.com");  </a:t>
            </a:r>
          </a:p>
          <a:p>
            <a:pPr algn="just"/>
            <a:r>
              <a:rPr lang="en-US" sz="1400" b="0" i="0" dirty="0">
                <a:solidFill>
                  <a:srgbClr val="610B4B"/>
                </a:solidFill>
                <a:effectLst/>
                <a:latin typeface="erdana"/>
              </a:rPr>
              <a:t>byte </a:t>
            </a:r>
            <a:r>
              <a:rPr lang="en-US" sz="1400" b="0" i="0" dirty="0" err="1">
                <a:solidFill>
                  <a:srgbClr val="610B4B"/>
                </a:solidFill>
                <a:effectLst/>
                <a:latin typeface="erdana"/>
              </a:rPr>
              <a:t>addr</a:t>
            </a:r>
            <a:r>
              <a:rPr lang="en-US" sz="1400" b="0" i="0" dirty="0">
                <a:solidFill>
                  <a:srgbClr val="610B4B"/>
                </a:solidFill>
                <a:effectLst/>
                <a:latin typeface="erdana"/>
              </a:rPr>
              <a:t>[]={72, 3, 2, 12};  </a:t>
            </a:r>
          </a:p>
          <a:p>
            <a:pPr algn="just"/>
            <a:r>
              <a:rPr lang="en-US" sz="1400" b="0" i="0" dirty="0" err="1">
                <a:solidFill>
                  <a:srgbClr val="610B4B"/>
                </a:solidFill>
                <a:effectLst/>
                <a:latin typeface="erdana"/>
              </a:rPr>
              <a:t>System.out.println</a:t>
            </a:r>
            <a:r>
              <a:rPr lang="en-US" sz="1400" b="0" i="0" dirty="0">
                <a:solidFill>
                  <a:srgbClr val="610B4B"/>
                </a:solidFill>
                <a:effectLst/>
                <a:latin typeface="erdana"/>
              </a:rPr>
              <a:t>("</a:t>
            </a:r>
            <a:r>
              <a:rPr lang="en-US" sz="1400" b="0" i="0" dirty="0" err="1">
                <a:solidFill>
                  <a:srgbClr val="610B4B"/>
                </a:solidFill>
                <a:effectLst/>
                <a:latin typeface="erdana"/>
              </a:rPr>
              <a:t>ip</a:t>
            </a:r>
            <a:r>
              <a:rPr lang="en-US" sz="1400" b="0" i="0" dirty="0">
                <a:solidFill>
                  <a:srgbClr val="610B4B"/>
                </a:solidFill>
                <a:effectLst/>
                <a:latin typeface="erdana"/>
              </a:rPr>
              <a:t> : "+</a:t>
            </a:r>
            <a:r>
              <a:rPr lang="en-US" sz="1400" b="0" i="0" dirty="0" err="1">
                <a:solidFill>
                  <a:srgbClr val="610B4B"/>
                </a:solidFill>
                <a:effectLst/>
                <a:latin typeface="erdana"/>
              </a:rPr>
              <a:t>ip</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("\nip1 : "+ip1);  </a:t>
            </a:r>
          </a:p>
          <a:p>
            <a:pPr algn="just"/>
            <a:r>
              <a:rPr lang="en-US" sz="1400" b="0" i="0" dirty="0" err="1">
                <a:solidFill>
                  <a:srgbClr val="610B4B"/>
                </a:solidFill>
                <a:effectLst/>
                <a:latin typeface="erdana"/>
              </a:rPr>
              <a:t>InetAddress</a:t>
            </a:r>
            <a:r>
              <a:rPr lang="en-US" sz="1400" b="0" i="0" dirty="0">
                <a:solidFill>
                  <a:srgbClr val="610B4B"/>
                </a:solidFill>
                <a:effectLst/>
                <a:latin typeface="erdana"/>
              </a:rPr>
              <a:t> ip2 =  </a:t>
            </a:r>
            <a:r>
              <a:rPr lang="en-US" sz="1400" b="0" i="0" dirty="0" err="1">
                <a:solidFill>
                  <a:srgbClr val="610B4B"/>
                </a:solidFill>
                <a:effectLst/>
                <a:latin typeface="erdana"/>
              </a:rPr>
              <a:t>InetAddress.getByAddress</a:t>
            </a:r>
            <a:r>
              <a:rPr lang="en-US" sz="1400" b="0" i="0" dirty="0">
                <a:solidFill>
                  <a:srgbClr val="610B4B"/>
                </a:solidFill>
                <a:effectLst/>
                <a:latin typeface="erdana"/>
              </a:rPr>
              <a:t>(</a:t>
            </a:r>
            <a:r>
              <a:rPr lang="en-US" sz="1400" b="0" i="0" dirty="0" err="1">
                <a:solidFill>
                  <a:srgbClr val="610B4B"/>
                </a:solidFill>
                <a:effectLst/>
                <a:latin typeface="erdana"/>
              </a:rPr>
              <a:t>addr</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("\nip2 : "+ip2);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nAddress</a:t>
            </a:r>
            <a:r>
              <a:rPr lang="en-US" sz="1400" b="0" i="0" dirty="0">
                <a:solidFill>
                  <a:srgbClr val="610B4B"/>
                </a:solidFill>
                <a:effectLst/>
                <a:latin typeface="erdana"/>
              </a:rPr>
              <a:t> : " +</a:t>
            </a:r>
            <a:r>
              <a:rPr lang="en-US" sz="1400" b="0" i="0" dirty="0" err="1">
                <a:solidFill>
                  <a:srgbClr val="610B4B"/>
                </a:solidFill>
                <a:effectLst/>
                <a:latin typeface="erdana"/>
              </a:rPr>
              <a:t>Arrays.toString</a:t>
            </a:r>
            <a:r>
              <a:rPr lang="en-US" sz="1400" b="0" i="0" dirty="0">
                <a:solidFill>
                  <a:srgbClr val="610B4B"/>
                </a:solidFill>
                <a:effectLst/>
                <a:latin typeface="erdana"/>
              </a:rPr>
              <a:t>(</a:t>
            </a:r>
            <a:r>
              <a:rPr lang="en-US" sz="1400" b="0" i="0" dirty="0" err="1">
                <a:solidFill>
                  <a:srgbClr val="610B4B"/>
                </a:solidFill>
                <a:effectLst/>
                <a:latin typeface="erdana"/>
              </a:rPr>
              <a:t>ip.getAddress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nHost</a:t>
            </a:r>
            <a:r>
              <a:rPr lang="en-US" sz="1400" b="0" i="0" dirty="0">
                <a:solidFill>
                  <a:srgbClr val="610B4B"/>
                </a:solidFill>
                <a:effectLst/>
                <a:latin typeface="erdana"/>
              </a:rPr>
              <a:t> Address : " +</a:t>
            </a:r>
            <a:r>
              <a:rPr lang="en-US" sz="1400" b="0" i="0" dirty="0" err="1">
                <a:solidFill>
                  <a:srgbClr val="610B4B"/>
                </a:solidFill>
                <a:effectLst/>
                <a:latin typeface="erdana"/>
              </a:rPr>
              <a:t>ip.getHostAddress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nisAnyLocalAddress</a:t>
            </a:r>
            <a:r>
              <a:rPr lang="en-US" sz="1400" b="0" i="0" dirty="0">
                <a:solidFill>
                  <a:srgbClr val="610B4B"/>
                </a:solidFill>
                <a:effectLst/>
                <a:latin typeface="erdana"/>
              </a:rPr>
              <a:t> : " +</a:t>
            </a:r>
            <a:r>
              <a:rPr lang="en-US" sz="1400" b="0" i="0" dirty="0" err="1">
                <a:solidFill>
                  <a:srgbClr val="610B4B"/>
                </a:solidFill>
                <a:effectLst/>
                <a:latin typeface="erdana"/>
              </a:rPr>
              <a:t>ip.isAnyLocalAddress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nisLinkLocalAddress</a:t>
            </a:r>
            <a:r>
              <a:rPr lang="en-US" sz="1400" b="0" i="0" dirty="0">
                <a:solidFill>
                  <a:srgbClr val="610B4B"/>
                </a:solidFill>
                <a:effectLst/>
                <a:latin typeface="erdana"/>
              </a:rPr>
              <a:t> : " +</a:t>
            </a:r>
            <a:r>
              <a:rPr lang="en-US" sz="1400" b="0" i="0" dirty="0" err="1">
                <a:solidFill>
                  <a:srgbClr val="610B4B"/>
                </a:solidFill>
                <a:effectLst/>
                <a:latin typeface="erdana"/>
              </a:rPr>
              <a:t>ip.isLinkLocalAddress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nisLoopbackAddress</a:t>
            </a:r>
            <a:r>
              <a:rPr lang="en-US" sz="1400" b="0" i="0" dirty="0">
                <a:solidFill>
                  <a:srgbClr val="610B4B"/>
                </a:solidFill>
                <a:effectLst/>
                <a:latin typeface="erdana"/>
              </a:rPr>
              <a:t> : " +</a:t>
            </a:r>
            <a:r>
              <a:rPr lang="en-US" sz="1400" b="0" i="0" dirty="0" err="1">
                <a:solidFill>
                  <a:srgbClr val="610B4B"/>
                </a:solidFill>
                <a:effectLst/>
                <a:latin typeface="erdana"/>
              </a:rPr>
              <a:t>ip.isLoopbackAddress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nisMCGlobal</a:t>
            </a:r>
            <a:r>
              <a:rPr lang="en-US" sz="1400" b="0" i="0" dirty="0">
                <a:solidFill>
                  <a:srgbClr val="610B4B"/>
                </a:solidFill>
                <a:effectLst/>
                <a:latin typeface="erdana"/>
              </a:rPr>
              <a:t> : " +</a:t>
            </a:r>
            <a:r>
              <a:rPr lang="en-US" sz="1400" b="0" i="0" dirty="0" err="1">
                <a:solidFill>
                  <a:srgbClr val="610B4B"/>
                </a:solidFill>
                <a:effectLst/>
                <a:latin typeface="erdana"/>
              </a:rPr>
              <a:t>ip.isMCGlobal</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nisMCLinkLocal</a:t>
            </a:r>
            <a:r>
              <a:rPr lang="en-US" sz="1400" b="0" i="0" dirty="0">
                <a:solidFill>
                  <a:srgbClr val="610B4B"/>
                </a:solidFill>
                <a:effectLst/>
                <a:latin typeface="erdana"/>
              </a:rPr>
              <a:t> : " +</a:t>
            </a:r>
            <a:r>
              <a:rPr lang="en-US" sz="1400" b="0" i="0" dirty="0" err="1">
                <a:solidFill>
                  <a:srgbClr val="610B4B"/>
                </a:solidFill>
                <a:effectLst/>
                <a:latin typeface="erdana"/>
              </a:rPr>
              <a:t>ip.isMCLinkLocal</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nisMCNodeLocal</a:t>
            </a:r>
            <a:r>
              <a:rPr lang="en-US" sz="1400" b="0" i="0" dirty="0">
                <a:solidFill>
                  <a:srgbClr val="610B4B"/>
                </a:solidFill>
                <a:effectLst/>
                <a:latin typeface="erdana"/>
              </a:rPr>
              <a:t> : " +</a:t>
            </a:r>
            <a:r>
              <a:rPr lang="en-US" sz="1400" b="0" i="0" dirty="0" err="1">
                <a:solidFill>
                  <a:srgbClr val="610B4B"/>
                </a:solidFill>
                <a:effectLst/>
                <a:latin typeface="erdana"/>
              </a:rPr>
              <a:t>ip.isMCNodeLocal</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nisMCOrgLocal</a:t>
            </a:r>
            <a:r>
              <a:rPr lang="en-US" sz="1400" b="0" i="0" dirty="0">
                <a:solidFill>
                  <a:srgbClr val="610B4B"/>
                </a:solidFill>
                <a:effectLst/>
                <a:latin typeface="erdana"/>
              </a:rPr>
              <a:t> : " +</a:t>
            </a:r>
            <a:r>
              <a:rPr lang="en-US" sz="1400" b="0" i="0" dirty="0" err="1">
                <a:solidFill>
                  <a:srgbClr val="610B4B"/>
                </a:solidFill>
                <a:effectLst/>
                <a:latin typeface="erdana"/>
              </a:rPr>
              <a:t>ip.isMCOrgLocal</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nisMCSiteLocal</a:t>
            </a:r>
            <a:r>
              <a:rPr lang="en-US" sz="1400" b="0" i="0" dirty="0">
                <a:solidFill>
                  <a:srgbClr val="610B4B"/>
                </a:solidFill>
                <a:effectLst/>
                <a:latin typeface="erdana"/>
              </a:rPr>
              <a:t> : " +</a:t>
            </a:r>
            <a:r>
              <a:rPr lang="en-US" sz="1400" b="0" i="0" dirty="0" err="1">
                <a:solidFill>
                  <a:srgbClr val="610B4B"/>
                </a:solidFill>
                <a:effectLst/>
                <a:latin typeface="erdana"/>
              </a:rPr>
              <a:t>ip.isMCSiteLocal</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nisMulticastAddress</a:t>
            </a:r>
            <a:r>
              <a:rPr lang="en-US" sz="1400" b="0" i="0" dirty="0">
                <a:solidFill>
                  <a:srgbClr val="610B4B"/>
                </a:solidFill>
                <a:effectLst/>
                <a:latin typeface="erdana"/>
              </a:rPr>
              <a:t> : " +</a:t>
            </a:r>
            <a:r>
              <a:rPr lang="en-US" sz="1400" b="0" i="0" dirty="0" err="1">
                <a:solidFill>
                  <a:srgbClr val="610B4B"/>
                </a:solidFill>
                <a:effectLst/>
                <a:latin typeface="erdana"/>
              </a:rPr>
              <a:t>ip.isMulticastAddress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nisSiteLocalAddress</a:t>
            </a:r>
            <a:r>
              <a:rPr lang="en-US" sz="1400" b="0" i="0" dirty="0">
                <a:solidFill>
                  <a:srgbClr val="610B4B"/>
                </a:solidFill>
                <a:effectLst/>
                <a:latin typeface="erdana"/>
              </a:rPr>
              <a:t> : " +</a:t>
            </a:r>
            <a:r>
              <a:rPr lang="en-US" sz="1400" b="0" i="0" dirty="0" err="1">
                <a:solidFill>
                  <a:srgbClr val="610B4B"/>
                </a:solidFill>
                <a:effectLst/>
                <a:latin typeface="erdana"/>
              </a:rPr>
              <a:t>ip.isSiteLocalAddress</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a:t>
            </a:r>
            <a:r>
              <a:rPr lang="en-US" sz="1400" b="0" i="0" dirty="0" err="1">
                <a:solidFill>
                  <a:srgbClr val="610B4B"/>
                </a:solidFill>
                <a:effectLst/>
                <a:latin typeface="erdana"/>
              </a:rPr>
              <a:t>nhashCode</a:t>
            </a:r>
            <a:r>
              <a:rPr lang="en-US" sz="1400" b="0" i="0" dirty="0">
                <a:solidFill>
                  <a:srgbClr val="610B4B"/>
                </a:solidFill>
                <a:effectLst/>
                <a:latin typeface="erdana"/>
              </a:rPr>
              <a:t> : " +</a:t>
            </a:r>
            <a:r>
              <a:rPr lang="en-US" sz="1400" b="0" i="0" dirty="0" err="1">
                <a:solidFill>
                  <a:srgbClr val="610B4B"/>
                </a:solidFill>
                <a:effectLst/>
                <a:latin typeface="erdana"/>
              </a:rPr>
              <a:t>ip.hashCode</a:t>
            </a:r>
            <a:r>
              <a:rPr lang="en-US" sz="1400" b="0" i="0" dirty="0">
                <a:solidFill>
                  <a:srgbClr val="610B4B"/>
                </a:solidFill>
                <a:effectLst/>
                <a:latin typeface="erdana"/>
              </a:rPr>
              <a:t>());  </a:t>
            </a:r>
          </a:p>
          <a:p>
            <a:pPr algn="just"/>
            <a:r>
              <a:rPr lang="en-US" sz="1400" b="0" i="0" dirty="0" err="1">
                <a:solidFill>
                  <a:srgbClr val="610B4B"/>
                </a:solidFill>
                <a:effectLst/>
                <a:latin typeface="erdana"/>
              </a:rPr>
              <a:t>System.out.print</a:t>
            </a:r>
            <a:r>
              <a:rPr lang="en-US" sz="1400" b="0" i="0" dirty="0">
                <a:solidFill>
                  <a:srgbClr val="610B4B"/>
                </a:solidFill>
                <a:effectLst/>
                <a:latin typeface="erdana"/>
              </a:rPr>
              <a:t>("\n Is ip1 == ip2 : " +</a:t>
            </a:r>
            <a:r>
              <a:rPr lang="en-US" sz="1400" b="0" i="0" dirty="0" err="1">
                <a:solidFill>
                  <a:srgbClr val="610B4B"/>
                </a:solidFill>
                <a:effectLst/>
                <a:latin typeface="erdana"/>
              </a:rPr>
              <a:t>ip.equals</a:t>
            </a:r>
            <a:r>
              <a:rPr lang="en-US" sz="1400" b="0" i="0" dirty="0">
                <a:solidFill>
                  <a:srgbClr val="610B4B"/>
                </a:solidFill>
                <a:effectLst/>
                <a:latin typeface="erdana"/>
              </a:rPr>
              <a:t>(ip2));  </a:t>
            </a:r>
          </a:p>
          <a:p>
            <a:pPr algn="just"/>
            <a:r>
              <a:rPr lang="en-US" sz="1400" b="0" i="0" dirty="0">
                <a:solidFill>
                  <a:srgbClr val="610B4B"/>
                </a:solidFill>
                <a:effectLst/>
                <a:latin typeface="erdana"/>
              </a:rPr>
              <a:t>}  </a:t>
            </a:r>
          </a:p>
          <a:p>
            <a:pPr algn="just"/>
            <a:r>
              <a:rPr lang="en-US" sz="1400" b="0" i="0" dirty="0">
                <a:solidFill>
                  <a:srgbClr val="610B4B"/>
                </a:solidFill>
                <a:effectLst/>
                <a:latin typeface="erdana"/>
              </a:rPr>
              <a:t>} </a:t>
            </a:r>
          </a:p>
        </p:txBody>
      </p:sp>
    </p:spTree>
    <p:extLst>
      <p:ext uri="{BB962C8B-B14F-4D97-AF65-F5344CB8AC3E}">
        <p14:creationId xmlns:p14="http://schemas.microsoft.com/office/powerpoint/2010/main" val="1469068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4862870"/>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Java URL</a:t>
            </a:r>
          </a:p>
          <a:p>
            <a:pPr marL="342900" indent="-342900">
              <a:buFont typeface="Arial" panose="020B0604020202020204" pitchFamily="34" charset="0"/>
              <a:buChar char="•"/>
            </a:pPr>
            <a:endParaRPr lang="en-US" sz="2400" b="0" i="0" dirty="0">
              <a:solidFill>
                <a:srgbClr val="FF0000"/>
              </a:solidFill>
              <a:effectLst/>
              <a:latin typeface="erdana"/>
            </a:endParaRPr>
          </a:p>
          <a:p>
            <a:pPr marL="457200" indent="-457200" algn="just">
              <a:buFont typeface="Arial" panose="020B0604020202020204" pitchFamily="34" charset="0"/>
              <a:buChar char="•"/>
            </a:pPr>
            <a:r>
              <a:rPr lang="en-US" sz="2800" dirty="0">
                <a:solidFill>
                  <a:srgbClr val="FF0000"/>
                </a:solidFill>
                <a:latin typeface="erdana"/>
              </a:rPr>
              <a:t> </a:t>
            </a:r>
            <a:r>
              <a:rPr lang="en-US" b="0" i="0" dirty="0">
                <a:solidFill>
                  <a:srgbClr val="333333"/>
                </a:solidFill>
                <a:effectLst/>
                <a:latin typeface="inter-regular"/>
              </a:rPr>
              <a:t>acronym for Uniform Resource Locator. </a:t>
            </a:r>
          </a:p>
          <a:p>
            <a:pPr marL="457200" indent="-457200" algn="just">
              <a:buFont typeface="Arial" panose="020B0604020202020204" pitchFamily="34" charset="0"/>
              <a:buChar char="•"/>
            </a:pPr>
            <a:r>
              <a:rPr lang="en-US" b="0" i="0" dirty="0">
                <a:solidFill>
                  <a:srgbClr val="333333"/>
                </a:solidFill>
                <a:effectLst/>
                <a:latin typeface="inter-regular"/>
              </a:rPr>
              <a:t>It points to a resource on the World Wide Web.</a:t>
            </a:r>
          </a:p>
          <a:p>
            <a:pPr marL="457200" indent="-457200" algn="just">
              <a:buFont typeface="Arial" panose="020B0604020202020204" pitchFamily="34" charset="0"/>
              <a:buChar char="•"/>
            </a:pPr>
            <a:endParaRPr lang="en-US" b="0" i="0" dirty="0">
              <a:solidFill>
                <a:srgbClr val="333333"/>
              </a:solidFill>
              <a:effectLst/>
              <a:latin typeface="inter-regular"/>
            </a:endParaRPr>
          </a:p>
          <a:p>
            <a:pPr algn="just"/>
            <a:r>
              <a:rPr lang="en-US" b="0" i="0" dirty="0">
                <a:solidFill>
                  <a:srgbClr val="333333"/>
                </a:solidFill>
                <a:effectLst/>
                <a:latin typeface="inter-regular"/>
              </a:rPr>
              <a:t>A URL contains many information:  ex : </a:t>
            </a:r>
            <a:r>
              <a:rPr lang="en-US" b="0" i="0" dirty="0">
                <a:solidFill>
                  <a:srgbClr val="000000"/>
                </a:solidFill>
                <a:effectLst/>
                <a:latin typeface="inter-regular"/>
              </a:rPr>
              <a:t>https:</a:t>
            </a:r>
            <a:r>
              <a:rPr lang="en-US" b="0" i="0" dirty="0">
                <a:solidFill>
                  <a:srgbClr val="008200"/>
                </a:solidFill>
                <a:effectLst/>
                <a:latin typeface="inter-regular"/>
              </a:rPr>
              <a:t>//www.javatpoint.com/java-tutorial</a:t>
            </a:r>
            <a:r>
              <a:rPr lang="en-US" b="0" i="0" dirty="0">
                <a:solidFill>
                  <a:srgbClr val="000000"/>
                </a:solidFill>
                <a:effectLst/>
                <a:latin typeface="inter-regular"/>
              </a:rPr>
              <a:t>  </a:t>
            </a:r>
            <a:endParaRPr lang="en-US" b="0" i="0" dirty="0">
              <a:solidFill>
                <a:srgbClr val="333333"/>
              </a:solidFill>
              <a:effectLst/>
              <a:latin typeface="inter-regular"/>
            </a:endParaRPr>
          </a:p>
          <a:p>
            <a:pPr algn="just">
              <a:buFont typeface="+mj-lt"/>
              <a:buAutoNum type="arabicPeriod"/>
            </a:pPr>
            <a:r>
              <a:rPr lang="en-US" b="1" i="0" dirty="0">
                <a:solidFill>
                  <a:srgbClr val="000000"/>
                </a:solidFill>
                <a:effectLst/>
                <a:latin typeface="inter-bold"/>
              </a:rPr>
              <a:t>Protocol:</a:t>
            </a:r>
            <a:r>
              <a:rPr lang="en-US" b="0" i="0" dirty="0">
                <a:solidFill>
                  <a:srgbClr val="000000"/>
                </a:solidFill>
                <a:effectLst/>
                <a:latin typeface="inter-regular"/>
              </a:rPr>
              <a:t> In this case, http is the protocol.</a:t>
            </a:r>
          </a:p>
          <a:p>
            <a:pPr algn="just">
              <a:buFont typeface="+mj-lt"/>
              <a:buAutoNum type="arabicPeriod"/>
            </a:pPr>
            <a:r>
              <a:rPr lang="en-US" b="1" i="0" dirty="0">
                <a:solidFill>
                  <a:srgbClr val="000000"/>
                </a:solidFill>
                <a:effectLst/>
                <a:latin typeface="inter-bold"/>
              </a:rPr>
              <a:t>Server name or IP Address:</a:t>
            </a:r>
            <a:r>
              <a:rPr lang="en-US" b="0" i="0" dirty="0">
                <a:solidFill>
                  <a:srgbClr val="000000"/>
                </a:solidFill>
                <a:effectLst/>
                <a:latin typeface="inter-regular"/>
              </a:rPr>
              <a:t> In this case, www.javatpoint.com is the server name.</a:t>
            </a:r>
          </a:p>
          <a:p>
            <a:pPr algn="just">
              <a:buFont typeface="+mj-lt"/>
              <a:buAutoNum type="arabicPeriod"/>
            </a:pPr>
            <a:r>
              <a:rPr lang="en-US" b="1" i="0" dirty="0">
                <a:solidFill>
                  <a:srgbClr val="000000"/>
                </a:solidFill>
                <a:effectLst/>
                <a:latin typeface="inter-bold"/>
              </a:rPr>
              <a:t>Port Number:</a:t>
            </a:r>
            <a:r>
              <a:rPr lang="en-US" b="0" i="0" dirty="0">
                <a:solidFill>
                  <a:srgbClr val="000000"/>
                </a:solidFill>
                <a:effectLst/>
                <a:latin typeface="inter-regular"/>
              </a:rPr>
              <a:t> It is an optional attribute. If we write http//ww.javatpoint.com:80/</a:t>
            </a:r>
            <a:r>
              <a:rPr lang="en-US" b="0" i="0" dirty="0" err="1">
                <a:solidFill>
                  <a:srgbClr val="000000"/>
                </a:solidFill>
                <a:effectLst/>
                <a:latin typeface="inter-regular"/>
              </a:rPr>
              <a:t>abcd</a:t>
            </a:r>
            <a:r>
              <a:rPr lang="en-US" b="0" i="0" dirty="0">
                <a:solidFill>
                  <a:srgbClr val="000000"/>
                </a:solidFill>
                <a:effectLst/>
                <a:latin typeface="inter-regular"/>
              </a:rPr>
              <a:t>/ , 80 is the port number. If port number is not mentioned in the URL, it returns -1.</a:t>
            </a:r>
          </a:p>
          <a:p>
            <a:pPr algn="just">
              <a:buFont typeface="+mj-lt"/>
              <a:buAutoNum type="arabicPeriod"/>
            </a:pPr>
            <a:r>
              <a:rPr lang="en-US" b="1" i="0" dirty="0">
                <a:solidFill>
                  <a:srgbClr val="000000"/>
                </a:solidFill>
                <a:effectLst/>
                <a:latin typeface="inter-bold"/>
              </a:rPr>
              <a:t>File Name or directory name:</a:t>
            </a:r>
            <a:r>
              <a:rPr lang="en-US" b="0" i="0" dirty="0">
                <a:solidFill>
                  <a:srgbClr val="000000"/>
                </a:solidFill>
                <a:effectLst/>
                <a:latin typeface="inter-regular"/>
              </a:rPr>
              <a:t> In this case, </a:t>
            </a:r>
            <a:r>
              <a:rPr lang="en-US" b="0" i="0" dirty="0" err="1">
                <a:solidFill>
                  <a:srgbClr val="000000"/>
                </a:solidFill>
                <a:effectLst/>
                <a:latin typeface="inter-regular"/>
              </a:rPr>
              <a:t>index.jsp</a:t>
            </a:r>
            <a:r>
              <a:rPr lang="en-US" b="0" i="0" dirty="0">
                <a:solidFill>
                  <a:srgbClr val="000000"/>
                </a:solidFill>
                <a:effectLst/>
                <a:latin typeface="inter-regular"/>
              </a:rPr>
              <a:t> is the file name.</a:t>
            </a:r>
          </a:p>
          <a:p>
            <a:pPr algn="just">
              <a:buFont typeface="+mj-lt"/>
              <a:buAutoNum type="arabicPeriod"/>
            </a:pPr>
            <a:endParaRPr lang="en-US" dirty="0">
              <a:solidFill>
                <a:srgbClr val="000000"/>
              </a:solidFill>
              <a:latin typeface="inter-regular"/>
            </a:endParaRPr>
          </a:p>
          <a:p>
            <a:pPr algn="just"/>
            <a:r>
              <a:rPr lang="en-US" b="0" i="0" dirty="0">
                <a:solidFill>
                  <a:srgbClr val="610B38"/>
                </a:solidFill>
                <a:effectLst/>
                <a:latin typeface="erdana"/>
              </a:rPr>
              <a:t>Commonly used methods of Java URL class ::</a:t>
            </a:r>
          </a:p>
          <a:p>
            <a:br>
              <a:rPr lang="en-US" dirty="0"/>
            </a:br>
            <a:endParaRPr lang="en-US" b="0" i="0" dirty="0">
              <a:solidFill>
                <a:srgbClr val="000000"/>
              </a:solidFill>
              <a:effectLst/>
              <a:latin typeface="inter-regular"/>
            </a:endParaRPr>
          </a:p>
          <a:p>
            <a:pPr marL="457200" indent="-457200" algn="just">
              <a:buFont typeface="Arial" panose="020B0604020202020204" pitchFamily="34" charset="0"/>
              <a:buChar char="•"/>
            </a:pPr>
            <a:endParaRPr lang="en-US" b="0" i="0" dirty="0">
              <a:solidFill>
                <a:srgbClr val="610B4B"/>
              </a:solidFill>
              <a:effectLst/>
              <a:latin typeface="erdana"/>
            </a:endParaRPr>
          </a:p>
        </p:txBody>
      </p:sp>
    </p:spTree>
    <p:extLst>
      <p:ext uri="{BB962C8B-B14F-4D97-AF65-F5344CB8AC3E}">
        <p14:creationId xmlns:p14="http://schemas.microsoft.com/office/powerpoint/2010/main" val="4129802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833C961-9CDE-4BD5-9FF3-EF33D88738A0}"/>
              </a:ext>
            </a:extLst>
          </p:cNvPr>
          <p:cNvGraphicFramePr>
            <a:graphicFrameLocks noGrp="1"/>
          </p:cNvGraphicFramePr>
          <p:nvPr>
            <p:extLst>
              <p:ext uri="{D42A27DB-BD31-4B8C-83A1-F6EECF244321}">
                <p14:modId xmlns:p14="http://schemas.microsoft.com/office/powerpoint/2010/main" val="1998809487"/>
              </p:ext>
            </p:extLst>
          </p:nvPr>
        </p:nvGraphicFramePr>
        <p:xfrm>
          <a:off x="114299" y="257175"/>
          <a:ext cx="10772776" cy="6238875"/>
        </p:xfrm>
        <a:graphic>
          <a:graphicData uri="http://schemas.openxmlformats.org/drawingml/2006/table">
            <a:tbl>
              <a:tblPr/>
              <a:tblGrid>
                <a:gridCol w="5386388">
                  <a:extLst>
                    <a:ext uri="{9D8B030D-6E8A-4147-A177-3AD203B41FA5}">
                      <a16:colId xmlns:a16="http://schemas.microsoft.com/office/drawing/2014/main" val="55739086"/>
                    </a:ext>
                  </a:extLst>
                </a:gridCol>
                <a:gridCol w="5386388">
                  <a:extLst>
                    <a:ext uri="{9D8B030D-6E8A-4147-A177-3AD203B41FA5}">
                      <a16:colId xmlns:a16="http://schemas.microsoft.com/office/drawing/2014/main" val="1556785104"/>
                    </a:ext>
                  </a:extLst>
                </a:gridCol>
              </a:tblGrid>
              <a:tr h="424774">
                <a:tc>
                  <a:txBody>
                    <a:bodyPr/>
                    <a:lstStyle/>
                    <a:p>
                      <a:pPr algn="just" fontAlgn="t"/>
                      <a:r>
                        <a:rPr lang="en-US" sz="2000">
                          <a:solidFill>
                            <a:srgbClr val="333333"/>
                          </a:solidFill>
                          <a:effectLst/>
                          <a:latin typeface="inter-regular"/>
                        </a:rPr>
                        <a:t>public String getProtocol()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protocol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4016698083"/>
                  </a:ext>
                </a:extLst>
              </a:tr>
              <a:tr h="424774">
                <a:tc>
                  <a:txBody>
                    <a:bodyPr/>
                    <a:lstStyle/>
                    <a:p>
                      <a:pPr algn="just" fontAlgn="t"/>
                      <a:r>
                        <a:rPr lang="en-US" sz="2000">
                          <a:solidFill>
                            <a:srgbClr val="333333"/>
                          </a:solidFill>
                          <a:effectLst/>
                          <a:latin typeface="inter-regular"/>
                        </a:rPr>
                        <a:t>public String getHost()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a:solidFill>
                            <a:srgbClr val="333333"/>
                          </a:solidFill>
                          <a:effectLst/>
                          <a:latin typeface="inter-regular"/>
                        </a:rPr>
                        <a:t>it returns the host name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2581760708"/>
                  </a:ext>
                </a:extLst>
              </a:tr>
              <a:tr h="424774">
                <a:tc>
                  <a:txBody>
                    <a:bodyPr/>
                    <a:lstStyle/>
                    <a:p>
                      <a:pPr algn="just" fontAlgn="t"/>
                      <a:r>
                        <a:rPr lang="en-US" sz="2000" dirty="0">
                          <a:solidFill>
                            <a:srgbClr val="333333"/>
                          </a:solidFill>
                          <a:effectLst/>
                          <a:latin typeface="inter-regular"/>
                        </a:rPr>
                        <a:t>public String </a:t>
                      </a:r>
                      <a:r>
                        <a:rPr lang="en-US" sz="2000" dirty="0" err="1">
                          <a:solidFill>
                            <a:srgbClr val="333333"/>
                          </a:solidFill>
                          <a:effectLst/>
                          <a:latin typeface="inter-regular"/>
                        </a:rPr>
                        <a:t>getPort</a:t>
                      </a:r>
                      <a:r>
                        <a:rPr lang="en-US" sz="2000" dirty="0">
                          <a:solidFill>
                            <a:srgbClr val="333333"/>
                          </a:solidFill>
                          <a:effectLst/>
                          <a:latin typeface="inter-regular"/>
                        </a:rPr>
                        <a: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Port Number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15348433"/>
                  </a:ext>
                </a:extLst>
              </a:tr>
              <a:tr h="424774">
                <a:tc>
                  <a:txBody>
                    <a:bodyPr/>
                    <a:lstStyle/>
                    <a:p>
                      <a:pPr algn="just" fontAlgn="t"/>
                      <a:r>
                        <a:rPr lang="en-US" sz="2000">
                          <a:solidFill>
                            <a:srgbClr val="333333"/>
                          </a:solidFill>
                          <a:effectLst/>
                          <a:latin typeface="inter-regular"/>
                        </a:rPr>
                        <a:t>public String getFile()</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a:solidFill>
                            <a:srgbClr val="333333"/>
                          </a:solidFill>
                          <a:effectLst/>
                          <a:latin typeface="inter-regular"/>
                        </a:rPr>
                        <a:t>it returns the file name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1578078337"/>
                  </a:ext>
                </a:extLst>
              </a:tr>
              <a:tr h="424774">
                <a:tc>
                  <a:txBody>
                    <a:bodyPr/>
                    <a:lstStyle/>
                    <a:p>
                      <a:pPr algn="just" fontAlgn="t"/>
                      <a:r>
                        <a:rPr lang="en-US" sz="2000">
                          <a:solidFill>
                            <a:srgbClr val="333333"/>
                          </a:solidFill>
                          <a:effectLst/>
                          <a:latin typeface="inter-regular"/>
                        </a:rPr>
                        <a:t>public String getAuthority()</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authority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4264164573"/>
                  </a:ext>
                </a:extLst>
              </a:tr>
              <a:tr h="603978">
                <a:tc>
                  <a:txBody>
                    <a:bodyPr/>
                    <a:lstStyle/>
                    <a:p>
                      <a:pPr algn="just" fontAlgn="t"/>
                      <a:r>
                        <a:rPr lang="en-US" sz="2000">
                          <a:solidFill>
                            <a:srgbClr val="333333"/>
                          </a:solidFill>
                          <a:effectLst/>
                          <a:latin typeface="inter-regular"/>
                        </a:rPr>
                        <a:t>public String toString()</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dirty="0">
                          <a:solidFill>
                            <a:srgbClr val="333333"/>
                          </a:solidFill>
                          <a:effectLst/>
                          <a:latin typeface="inter-regular"/>
                        </a:rPr>
                        <a:t>it returns the string representation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2212000481"/>
                  </a:ext>
                </a:extLst>
              </a:tr>
              <a:tr h="424774">
                <a:tc>
                  <a:txBody>
                    <a:bodyPr/>
                    <a:lstStyle/>
                    <a:p>
                      <a:pPr algn="just" fontAlgn="t"/>
                      <a:r>
                        <a:rPr lang="en-US" sz="2000" dirty="0">
                          <a:solidFill>
                            <a:srgbClr val="333333"/>
                          </a:solidFill>
                          <a:effectLst/>
                          <a:latin typeface="inter-regular"/>
                        </a:rPr>
                        <a:t>public String </a:t>
                      </a:r>
                      <a:r>
                        <a:rPr lang="en-US" sz="2000" dirty="0" err="1">
                          <a:solidFill>
                            <a:srgbClr val="333333"/>
                          </a:solidFill>
                          <a:effectLst/>
                          <a:latin typeface="inter-regular"/>
                        </a:rPr>
                        <a:t>getQuery</a:t>
                      </a:r>
                      <a:r>
                        <a:rPr lang="en-US" sz="2000" dirty="0">
                          <a:solidFill>
                            <a:srgbClr val="333333"/>
                          </a:solidFill>
                          <a:effectLst/>
                          <a:latin typeface="inter-regular"/>
                        </a:rPr>
                        <a: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query string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1817963759"/>
                  </a:ext>
                </a:extLst>
              </a:tr>
              <a:tr h="424774">
                <a:tc>
                  <a:txBody>
                    <a:bodyPr/>
                    <a:lstStyle/>
                    <a:p>
                      <a:pPr algn="just" fontAlgn="t"/>
                      <a:r>
                        <a:rPr lang="en-US" sz="2000">
                          <a:solidFill>
                            <a:srgbClr val="333333"/>
                          </a:solidFill>
                          <a:effectLst/>
                          <a:latin typeface="inter-regular"/>
                        </a:rPr>
                        <a:t>public String getDefaultPort()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a:solidFill>
                            <a:srgbClr val="333333"/>
                          </a:solidFill>
                          <a:effectLst/>
                          <a:latin typeface="inter-regular"/>
                        </a:rPr>
                        <a:t>it returns the default port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3818114541"/>
                  </a:ext>
                </a:extLst>
              </a:tr>
              <a:tr h="783179">
                <a:tc>
                  <a:txBody>
                    <a:bodyPr/>
                    <a:lstStyle/>
                    <a:p>
                      <a:pPr algn="just" fontAlgn="t"/>
                      <a:r>
                        <a:rPr lang="en-US" sz="2000">
                          <a:solidFill>
                            <a:srgbClr val="333333"/>
                          </a:solidFill>
                          <a:effectLst/>
                          <a:latin typeface="inter-regular"/>
                        </a:rPr>
                        <a:t>public URLConnection openConnection()</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instance of URLConnection i.e. associated with this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3767946993"/>
                  </a:ext>
                </a:extLst>
              </a:tr>
              <a:tr h="424774">
                <a:tc>
                  <a:txBody>
                    <a:bodyPr/>
                    <a:lstStyle/>
                    <a:p>
                      <a:pPr algn="just" fontAlgn="t"/>
                      <a:r>
                        <a:rPr lang="en-US" sz="2000">
                          <a:solidFill>
                            <a:srgbClr val="333333"/>
                          </a:solidFill>
                          <a:effectLst/>
                          <a:latin typeface="inter-regular"/>
                        </a:rPr>
                        <a:t>public boolean equals(Object obj)</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a:solidFill>
                            <a:srgbClr val="333333"/>
                          </a:solidFill>
                          <a:effectLst/>
                          <a:latin typeface="inter-regular"/>
                        </a:rPr>
                        <a:t>it compares the URL with the given object.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1087858204"/>
                  </a:ext>
                </a:extLst>
              </a:tr>
              <a:tr h="424774">
                <a:tc>
                  <a:txBody>
                    <a:bodyPr/>
                    <a:lstStyle/>
                    <a:p>
                      <a:pPr algn="just" fontAlgn="t"/>
                      <a:r>
                        <a:rPr lang="en-US" sz="2000">
                          <a:solidFill>
                            <a:srgbClr val="333333"/>
                          </a:solidFill>
                          <a:effectLst/>
                          <a:latin typeface="inter-regular"/>
                        </a:rPr>
                        <a:t>public Object getContent()</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a:solidFill>
                            <a:srgbClr val="333333"/>
                          </a:solidFill>
                          <a:effectLst/>
                          <a:latin typeface="inter-regular"/>
                        </a:rPr>
                        <a:t>it returns the content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3569723835"/>
                  </a:ext>
                </a:extLst>
              </a:tr>
              <a:tr h="603978">
                <a:tc>
                  <a:txBody>
                    <a:bodyPr/>
                    <a:lstStyle/>
                    <a:p>
                      <a:pPr algn="just" fontAlgn="t"/>
                      <a:r>
                        <a:rPr lang="en-US" sz="2000">
                          <a:solidFill>
                            <a:srgbClr val="333333"/>
                          </a:solidFill>
                          <a:effectLst/>
                          <a:latin typeface="inter-regular"/>
                        </a:rPr>
                        <a:t>public String getRef()</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000">
                          <a:solidFill>
                            <a:srgbClr val="333333"/>
                          </a:solidFill>
                          <a:effectLst/>
                          <a:latin typeface="inter-regular"/>
                        </a:rPr>
                        <a:t>it returns the anchor or reference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544893365"/>
                  </a:ext>
                </a:extLst>
              </a:tr>
              <a:tr h="424774">
                <a:tc>
                  <a:txBody>
                    <a:bodyPr/>
                    <a:lstStyle/>
                    <a:p>
                      <a:pPr algn="just" fontAlgn="t"/>
                      <a:r>
                        <a:rPr lang="en-US" sz="2000">
                          <a:solidFill>
                            <a:srgbClr val="333333"/>
                          </a:solidFill>
                          <a:effectLst/>
                          <a:latin typeface="inter-regular"/>
                        </a:rPr>
                        <a:t>public URI toURI()</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000" dirty="0">
                          <a:solidFill>
                            <a:srgbClr val="333333"/>
                          </a:solidFill>
                          <a:effectLst/>
                          <a:latin typeface="inter-regular"/>
                        </a:rPr>
                        <a:t>it returns a URI of the URL.</a:t>
                      </a:r>
                    </a:p>
                  </a:txBody>
                  <a:tcPr marL="23145" marR="23145" marT="23145" marB="23145">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3782695104"/>
                  </a:ext>
                </a:extLst>
              </a:tr>
            </a:tbl>
          </a:graphicData>
        </a:graphic>
      </p:graphicFrame>
    </p:spTree>
    <p:extLst>
      <p:ext uri="{BB962C8B-B14F-4D97-AF65-F5344CB8AC3E}">
        <p14:creationId xmlns:p14="http://schemas.microsoft.com/office/powerpoint/2010/main" val="387167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5909310"/>
          </a:xfrm>
          <a:prstGeom prst="rect">
            <a:avLst/>
          </a:prstGeom>
          <a:noFill/>
        </p:spPr>
        <p:txBody>
          <a:bodyPr wrap="square" rtlCol="0">
            <a:spAutoFit/>
          </a:bodyPr>
          <a:lstStyle/>
          <a:p>
            <a:pPr algn="just"/>
            <a:r>
              <a:rPr lang="en-US" b="0" i="0" dirty="0">
                <a:effectLst/>
                <a:latin typeface="erdana"/>
              </a:rPr>
              <a:t>Example of Java URL class</a:t>
            </a:r>
          </a:p>
          <a:p>
            <a:pPr marL="457200" indent="-457200" algn="just">
              <a:buFont typeface="Arial" panose="020B0604020202020204" pitchFamily="34" charset="0"/>
              <a:buChar char="•"/>
            </a:pPr>
            <a:r>
              <a:rPr lang="en-US" dirty="0">
                <a:latin typeface="erdana"/>
              </a:rPr>
              <a:t>//URLDemo.java  </a:t>
            </a:r>
          </a:p>
          <a:p>
            <a:pPr marL="457200" indent="-457200" algn="just">
              <a:buFont typeface="Arial" panose="020B0604020202020204" pitchFamily="34" charset="0"/>
              <a:buChar char="•"/>
            </a:pPr>
            <a:r>
              <a:rPr lang="en-US" dirty="0">
                <a:latin typeface="erdana"/>
              </a:rPr>
              <a:t>import java.net.*;  </a:t>
            </a:r>
          </a:p>
          <a:p>
            <a:pPr marL="457200" indent="-457200" algn="just">
              <a:buFont typeface="Arial" panose="020B0604020202020204" pitchFamily="34" charset="0"/>
              <a:buChar char="•"/>
            </a:pPr>
            <a:r>
              <a:rPr lang="en-US" dirty="0">
                <a:latin typeface="erdana"/>
              </a:rPr>
              <a:t>public class </a:t>
            </a:r>
            <a:r>
              <a:rPr lang="en-US" dirty="0" err="1">
                <a:latin typeface="erdana"/>
              </a:rPr>
              <a:t>URLDemo</a:t>
            </a:r>
            <a:r>
              <a:rPr lang="en-US" dirty="0">
                <a:latin typeface="erdana"/>
              </a:rPr>
              <a:t>{  </a:t>
            </a:r>
          </a:p>
          <a:p>
            <a:pPr marL="457200" indent="-457200" algn="just">
              <a:buFont typeface="Arial" panose="020B0604020202020204" pitchFamily="34" charset="0"/>
              <a:buChar char="•"/>
            </a:pPr>
            <a:r>
              <a:rPr lang="en-US" dirty="0">
                <a:latin typeface="erdana"/>
              </a:rPr>
              <a:t>public static void main(String[] </a:t>
            </a:r>
            <a:r>
              <a:rPr lang="en-US" dirty="0" err="1">
                <a:latin typeface="erdana"/>
              </a:rPr>
              <a:t>args</a:t>
            </a:r>
            <a:r>
              <a:rPr lang="en-US" dirty="0">
                <a:latin typeface="erdana"/>
              </a:rPr>
              <a:t>){  </a:t>
            </a:r>
          </a:p>
          <a:p>
            <a:pPr marL="457200" indent="-457200" algn="just">
              <a:buFont typeface="Arial" panose="020B0604020202020204" pitchFamily="34" charset="0"/>
              <a:buChar char="•"/>
            </a:pPr>
            <a:r>
              <a:rPr lang="en-US" dirty="0">
                <a:latin typeface="erdana"/>
              </a:rPr>
              <a:t>try{  </a:t>
            </a:r>
          </a:p>
          <a:p>
            <a:pPr marL="457200" indent="-457200" algn="just">
              <a:buFont typeface="Arial" panose="020B0604020202020204" pitchFamily="34" charset="0"/>
              <a:buChar char="•"/>
            </a:pPr>
            <a:r>
              <a:rPr lang="en-US" dirty="0">
                <a:latin typeface="erdana"/>
              </a:rPr>
              <a:t>URL </a:t>
            </a:r>
            <a:r>
              <a:rPr lang="en-US" dirty="0" err="1">
                <a:latin typeface="erdana"/>
              </a:rPr>
              <a:t>url</a:t>
            </a:r>
            <a:r>
              <a:rPr lang="en-US" dirty="0">
                <a:latin typeface="erdana"/>
              </a:rPr>
              <a:t>=new URL("http://www.javatpoint.com/java-tutorial");  </a:t>
            </a:r>
          </a:p>
          <a:p>
            <a:pPr marL="457200" indent="-457200" algn="just">
              <a:buFont typeface="Arial" panose="020B0604020202020204" pitchFamily="34" charset="0"/>
              <a:buChar char="•"/>
            </a:pPr>
            <a:r>
              <a:rPr lang="en-US" dirty="0">
                <a:latin typeface="erdana"/>
              </a:rPr>
              <a:t>  </a:t>
            </a:r>
          </a:p>
          <a:p>
            <a:pPr marL="457200" indent="-457200" algn="just">
              <a:buFont typeface="Arial" panose="020B0604020202020204" pitchFamily="34" charset="0"/>
              <a:buChar char="•"/>
            </a:pPr>
            <a:r>
              <a:rPr lang="en-US" dirty="0" err="1">
                <a:latin typeface="erdana"/>
              </a:rPr>
              <a:t>System.out.println</a:t>
            </a:r>
            <a:r>
              <a:rPr lang="en-US" dirty="0">
                <a:latin typeface="erdana"/>
              </a:rPr>
              <a:t>("Protocol: "+</a:t>
            </a:r>
            <a:r>
              <a:rPr lang="en-US" dirty="0" err="1">
                <a:latin typeface="erdana"/>
              </a:rPr>
              <a:t>url.getProtocol</a:t>
            </a:r>
            <a:r>
              <a:rPr lang="en-US" dirty="0">
                <a:latin typeface="erdana"/>
              </a:rPr>
              <a:t>());  </a:t>
            </a:r>
          </a:p>
          <a:p>
            <a:pPr marL="457200" indent="-457200" algn="just">
              <a:buFont typeface="Arial" panose="020B0604020202020204" pitchFamily="34" charset="0"/>
              <a:buChar char="•"/>
            </a:pPr>
            <a:r>
              <a:rPr lang="en-US" dirty="0" err="1">
                <a:latin typeface="erdana"/>
              </a:rPr>
              <a:t>System.out.println</a:t>
            </a:r>
            <a:r>
              <a:rPr lang="en-US" dirty="0">
                <a:latin typeface="erdana"/>
              </a:rPr>
              <a:t>("Host Name: "+</a:t>
            </a:r>
            <a:r>
              <a:rPr lang="en-US" dirty="0" err="1">
                <a:latin typeface="erdana"/>
              </a:rPr>
              <a:t>url.getHost</a:t>
            </a:r>
            <a:r>
              <a:rPr lang="en-US" dirty="0">
                <a:latin typeface="erdana"/>
              </a:rPr>
              <a:t>());  </a:t>
            </a:r>
          </a:p>
          <a:p>
            <a:pPr marL="457200" indent="-457200" algn="just">
              <a:buFont typeface="Arial" panose="020B0604020202020204" pitchFamily="34" charset="0"/>
              <a:buChar char="•"/>
            </a:pPr>
            <a:r>
              <a:rPr lang="en-US" dirty="0" err="1">
                <a:latin typeface="erdana"/>
              </a:rPr>
              <a:t>System.out.println</a:t>
            </a:r>
            <a:r>
              <a:rPr lang="en-US" dirty="0">
                <a:latin typeface="erdana"/>
              </a:rPr>
              <a:t>("Port Number: "+</a:t>
            </a:r>
            <a:r>
              <a:rPr lang="en-US" dirty="0" err="1">
                <a:latin typeface="erdana"/>
              </a:rPr>
              <a:t>url.getPort</a:t>
            </a:r>
            <a:r>
              <a:rPr lang="en-US" dirty="0">
                <a:latin typeface="erdana"/>
              </a:rPr>
              <a:t>());  </a:t>
            </a:r>
          </a:p>
          <a:p>
            <a:pPr marL="457200" indent="-457200" algn="just">
              <a:buFont typeface="Arial" panose="020B0604020202020204" pitchFamily="34" charset="0"/>
              <a:buChar char="•"/>
            </a:pPr>
            <a:r>
              <a:rPr lang="en-US" dirty="0" err="1">
                <a:latin typeface="erdana"/>
              </a:rPr>
              <a:t>System.out.println</a:t>
            </a:r>
            <a:r>
              <a:rPr lang="en-US" dirty="0">
                <a:latin typeface="erdana"/>
              </a:rPr>
              <a:t>("File Name: "+</a:t>
            </a:r>
            <a:r>
              <a:rPr lang="en-US" dirty="0" err="1">
                <a:latin typeface="erdana"/>
              </a:rPr>
              <a:t>url.getFile</a:t>
            </a:r>
            <a:r>
              <a:rPr lang="en-US" dirty="0">
                <a:latin typeface="erdana"/>
              </a:rPr>
              <a:t>());  </a:t>
            </a:r>
          </a:p>
          <a:p>
            <a:pPr marL="457200" indent="-457200" algn="just">
              <a:buFont typeface="Arial" panose="020B0604020202020204" pitchFamily="34" charset="0"/>
              <a:buChar char="•"/>
            </a:pPr>
            <a:r>
              <a:rPr lang="en-US" dirty="0">
                <a:latin typeface="erdana"/>
              </a:rPr>
              <a:t>  </a:t>
            </a:r>
          </a:p>
          <a:p>
            <a:pPr marL="457200" indent="-457200" algn="just">
              <a:buFont typeface="Arial" panose="020B0604020202020204" pitchFamily="34" charset="0"/>
              <a:buChar char="•"/>
            </a:pPr>
            <a:r>
              <a:rPr lang="en-US" dirty="0">
                <a:latin typeface="erdana"/>
              </a:rPr>
              <a:t>}catch(Exception e){</a:t>
            </a:r>
            <a:r>
              <a:rPr lang="en-US" dirty="0" err="1">
                <a:latin typeface="erdana"/>
              </a:rPr>
              <a:t>System.out.println</a:t>
            </a:r>
            <a:r>
              <a:rPr lang="en-US" dirty="0">
                <a:latin typeface="erdana"/>
              </a:rPr>
              <a:t>(e);}  </a:t>
            </a:r>
          </a:p>
          <a:p>
            <a:pPr marL="457200" indent="-457200" algn="just">
              <a:buFont typeface="Arial" panose="020B0604020202020204" pitchFamily="34" charset="0"/>
              <a:buChar char="•"/>
            </a:pPr>
            <a:r>
              <a:rPr lang="en-US" dirty="0">
                <a:latin typeface="erdana"/>
              </a:rPr>
              <a:t>}  </a:t>
            </a:r>
          </a:p>
          <a:p>
            <a:pPr marL="457200" indent="-457200" algn="just">
              <a:buFont typeface="Arial" panose="020B0604020202020204" pitchFamily="34" charset="0"/>
              <a:buChar char="•"/>
            </a:pPr>
            <a:r>
              <a:rPr lang="en-US" dirty="0">
                <a:latin typeface="erdana"/>
              </a:rPr>
              <a:t>}  </a:t>
            </a:r>
          </a:p>
          <a:p>
            <a:pPr marL="457200" indent="-457200" algn="just">
              <a:buFont typeface="Arial" panose="020B0604020202020204" pitchFamily="34" charset="0"/>
              <a:buChar char="•"/>
            </a:pPr>
            <a:r>
              <a:rPr lang="en-US" dirty="0">
                <a:latin typeface="erdana"/>
              </a:rPr>
              <a:t>Output</a:t>
            </a:r>
          </a:p>
          <a:p>
            <a:pPr marL="457200" indent="-457200" algn="just">
              <a:buFont typeface="Arial" panose="020B0604020202020204" pitchFamily="34" charset="0"/>
              <a:buChar char="•"/>
            </a:pPr>
            <a:r>
              <a:rPr lang="en-US" dirty="0">
                <a:latin typeface="erdana"/>
              </a:rPr>
              <a:t>Protocol: http</a:t>
            </a:r>
          </a:p>
          <a:p>
            <a:pPr marL="457200" indent="-457200" algn="just">
              <a:buFont typeface="Arial" panose="020B0604020202020204" pitchFamily="34" charset="0"/>
              <a:buChar char="•"/>
            </a:pPr>
            <a:r>
              <a:rPr lang="en-US" dirty="0">
                <a:latin typeface="erdana"/>
              </a:rPr>
              <a:t>Host Name: www.javatpoint.com</a:t>
            </a:r>
          </a:p>
          <a:p>
            <a:pPr marL="457200" indent="-457200" algn="just">
              <a:buFont typeface="Arial" panose="020B0604020202020204" pitchFamily="34" charset="0"/>
              <a:buChar char="•"/>
            </a:pPr>
            <a:r>
              <a:rPr lang="en-US" dirty="0">
                <a:latin typeface="erdana"/>
              </a:rPr>
              <a:t>Port Number: -1</a:t>
            </a:r>
          </a:p>
          <a:p>
            <a:pPr marL="457200" indent="-457200" algn="just">
              <a:buFont typeface="Arial" panose="020B0604020202020204" pitchFamily="34" charset="0"/>
              <a:buChar char="•"/>
            </a:pPr>
            <a:r>
              <a:rPr lang="en-US" dirty="0">
                <a:latin typeface="erdana"/>
              </a:rPr>
              <a:t>File Name: /java-tutorial</a:t>
            </a:r>
            <a:endParaRPr lang="en-US" b="0" i="0" dirty="0">
              <a:effectLst/>
              <a:latin typeface="erdana"/>
            </a:endParaRPr>
          </a:p>
        </p:txBody>
      </p:sp>
    </p:spTree>
    <p:extLst>
      <p:ext uri="{BB962C8B-B14F-4D97-AF65-F5344CB8AC3E}">
        <p14:creationId xmlns:p14="http://schemas.microsoft.com/office/powerpoint/2010/main" val="1782060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3600986"/>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Socket </a:t>
            </a:r>
            <a:r>
              <a:rPr lang="en-US" sz="2400" b="0" i="0" dirty="0" err="1">
                <a:solidFill>
                  <a:srgbClr val="FF0000"/>
                </a:solidFill>
                <a:effectLst/>
                <a:latin typeface="erdana"/>
              </a:rPr>
              <a:t>Progrmming</a:t>
            </a:r>
            <a:endParaRPr lang="en-US" sz="2400" b="0" i="0" dirty="0">
              <a:solidFill>
                <a:srgbClr val="FF0000"/>
              </a:solidFill>
              <a:effectLst/>
              <a:latin typeface="erdana"/>
            </a:endParaRPr>
          </a:p>
          <a:p>
            <a:pPr marL="342900" indent="-342900">
              <a:buFont typeface="Arial" panose="020B0604020202020204" pitchFamily="34" charset="0"/>
              <a:buChar char="•"/>
            </a:pPr>
            <a:endParaRPr lang="en-US" sz="2400" b="0" i="0" dirty="0">
              <a:solidFill>
                <a:srgbClr val="FF0000"/>
              </a:solidFill>
              <a:effectLst/>
              <a:latin typeface="erdana"/>
            </a:endParaRPr>
          </a:p>
          <a:p>
            <a:pPr marL="285750" indent="-285750">
              <a:buFont typeface="Arial" panose="020B0604020202020204" pitchFamily="34" charset="0"/>
              <a:buChar char="•"/>
            </a:pPr>
            <a:r>
              <a:rPr lang="en-US" sz="2400" dirty="0">
                <a:solidFill>
                  <a:srgbClr val="333333"/>
                </a:solidFill>
                <a:latin typeface="inter-regular"/>
              </a:rPr>
              <a:t>U</a:t>
            </a:r>
            <a:r>
              <a:rPr lang="en-US" sz="2400" b="0" i="0" dirty="0">
                <a:solidFill>
                  <a:srgbClr val="333333"/>
                </a:solidFill>
                <a:effectLst/>
                <a:latin typeface="inter-regular"/>
              </a:rPr>
              <a:t>sed for communication between the applications running on different JRE.</a:t>
            </a:r>
          </a:p>
          <a:p>
            <a:pPr marL="285750" indent="-285750">
              <a:buFont typeface="Arial" panose="020B0604020202020204" pitchFamily="34" charset="0"/>
              <a:buChar char="•"/>
            </a:pPr>
            <a:r>
              <a:rPr lang="en-US" sz="2400" b="0" i="0" dirty="0">
                <a:solidFill>
                  <a:srgbClr val="333333"/>
                </a:solidFill>
                <a:effectLst/>
                <a:latin typeface="inter-regular"/>
              </a:rPr>
              <a:t>Socket and </a:t>
            </a:r>
            <a:r>
              <a:rPr lang="en-US" sz="2400" b="0" i="0" dirty="0" err="1">
                <a:solidFill>
                  <a:srgbClr val="333333"/>
                </a:solidFill>
                <a:effectLst/>
                <a:latin typeface="inter-regular"/>
              </a:rPr>
              <a:t>ServerSocket</a:t>
            </a:r>
            <a:r>
              <a:rPr lang="en-US" sz="2400" b="0" i="0" dirty="0">
                <a:solidFill>
                  <a:srgbClr val="333333"/>
                </a:solidFill>
                <a:effectLst/>
                <a:latin typeface="inter-regular"/>
              </a:rPr>
              <a:t> classes are used for connection-oriented socket programming </a:t>
            </a:r>
          </a:p>
          <a:p>
            <a:pPr marL="285750" indent="-285750">
              <a:buFont typeface="Arial" panose="020B0604020202020204" pitchFamily="34" charset="0"/>
              <a:buChar char="•"/>
            </a:pPr>
            <a:r>
              <a:rPr lang="en-US" sz="2400" b="0" i="0" dirty="0">
                <a:solidFill>
                  <a:srgbClr val="333333"/>
                </a:solidFill>
                <a:effectLst/>
                <a:latin typeface="inter-regular"/>
              </a:rPr>
              <a:t> </a:t>
            </a:r>
            <a:r>
              <a:rPr lang="en-US" sz="2400" b="0" i="0" dirty="0" err="1">
                <a:solidFill>
                  <a:srgbClr val="333333"/>
                </a:solidFill>
                <a:effectLst/>
                <a:latin typeface="inter-regular"/>
              </a:rPr>
              <a:t>DatagramSocket</a:t>
            </a:r>
            <a:r>
              <a:rPr lang="en-US" sz="2400" b="0" i="0" dirty="0">
                <a:solidFill>
                  <a:srgbClr val="333333"/>
                </a:solidFill>
                <a:effectLst/>
                <a:latin typeface="inter-regular"/>
              </a:rPr>
              <a:t> and </a:t>
            </a:r>
            <a:r>
              <a:rPr lang="en-US" sz="2400" b="0" i="0" dirty="0" err="1">
                <a:solidFill>
                  <a:srgbClr val="333333"/>
                </a:solidFill>
                <a:effectLst/>
                <a:latin typeface="inter-regular"/>
              </a:rPr>
              <a:t>DatagramPacket</a:t>
            </a:r>
            <a:r>
              <a:rPr lang="en-US" sz="2400" b="0" i="0" dirty="0">
                <a:solidFill>
                  <a:srgbClr val="333333"/>
                </a:solidFill>
                <a:effectLst/>
                <a:latin typeface="inter-regular"/>
              </a:rPr>
              <a:t> classes are used for connection-less socket programming</a:t>
            </a:r>
          </a:p>
          <a:p>
            <a:pPr marL="285750" indent="-285750">
              <a:buFont typeface="Arial" panose="020B0604020202020204" pitchFamily="34" charset="0"/>
              <a:buChar char="•"/>
            </a:pPr>
            <a:r>
              <a:rPr lang="en-US" sz="2400" b="0" i="0" dirty="0">
                <a:solidFill>
                  <a:srgbClr val="333333"/>
                </a:solidFill>
                <a:effectLst/>
                <a:latin typeface="inter-regular"/>
              </a:rPr>
              <a:t>Socket class can be used to create a socket.</a:t>
            </a:r>
          </a:p>
          <a:p>
            <a:pPr marL="285750" indent="-285750">
              <a:buFont typeface="Arial" panose="020B0604020202020204" pitchFamily="34" charset="0"/>
              <a:buChar char="•"/>
            </a:pPr>
            <a:r>
              <a:rPr lang="en-US" sz="2400" dirty="0"/>
              <a:t>Methods of Socket class:</a:t>
            </a:r>
            <a:br>
              <a:rPr lang="en-US" dirty="0"/>
            </a:br>
            <a:endParaRPr lang="en-US" b="0" i="0" dirty="0">
              <a:solidFill>
                <a:srgbClr val="000000"/>
              </a:solidFill>
              <a:effectLst/>
              <a:latin typeface="inter-regular"/>
            </a:endParaRPr>
          </a:p>
          <a:p>
            <a:pPr marL="457200" indent="-457200" algn="just">
              <a:buFont typeface="Arial" panose="020B0604020202020204" pitchFamily="34" charset="0"/>
              <a:buChar char="•"/>
            </a:pPr>
            <a:endParaRPr lang="en-US" b="0" i="0" dirty="0">
              <a:solidFill>
                <a:srgbClr val="610B4B"/>
              </a:solidFill>
              <a:effectLst/>
              <a:latin typeface="erdana"/>
            </a:endParaRPr>
          </a:p>
        </p:txBody>
      </p:sp>
      <p:graphicFrame>
        <p:nvGraphicFramePr>
          <p:cNvPr id="2" name="Table 1">
            <a:extLst>
              <a:ext uri="{FF2B5EF4-FFF2-40B4-BE49-F238E27FC236}">
                <a16:creationId xmlns:a16="http://schemas.microsoft.com/office/drawing/2014/main" id="{62A14209-09C8-4C13-9826-25C574B66225}"/>
              </a:ext>
            </a:extLst>
          </p:cNvPr>
          <p:cNvGraphicFramePr>
            <a:graphicFrameLocks noGrp="1"/>
          </p:cNvGraphicFramePr>
          <p:nvPr>
            <p:extLst>
              <p:ext uri="{D42A27DB-BD31-4B8C-83A1-F6EECF244321}">
                <p14:modId xmlns:p14="http://schemas.microsoft.com/office/powerpoint/2010/main" val="3302108175"/>
              </p:ext>
            </p:extLst>
          </p:nvPr>
        </p:nvGraphicFramePr>
        <p:xfrm>
          <a:off x="571500" y="3553619"/>
          <a:ext cx="10391775" cy="2651760"/>
        </p:xfrm>
        <a:graphic>
          <a:graphicData uri="http://schemas.openxmlformats.org/drawingml/2006/table">
            <a:tbl>
              <a:tblPr/>
              <a:tblGrid>
                <a:gridCol w="5991225">
                  <a:extLst>
                    <a:ext uri="{9D8B030D-6E8A-4147-A177-3AD203B41FA5}">
                      <a16:colId xmlns:a16="http://schemas.microsoft.com/office/drawing/2014/main" val="2433716861"/>
                    </a:ext>
                  </a:extLst>
                </a:gridCol>
                <a:gridCol w="4400550">
                  <a:extLst>
                    <a:ext uri="{9D8B030D-6E8A-4147-A177-3AD203B41FA5}">
                      <a16:colId xmlns:a16="http://schemas.microsoft.com/office/drawing/2014/main" val="1839875444"/>
                    </a:ext>
                  </a:extLst>
                </a:gridCol>
              </a:tblGrid>
              <a:tr h="0">
                <a:tc>
                  <a:txBody>
                    <a:bodyPr/>
                    <a:lstStyle/>
                    <a:p>
                      <a:pPr algn="l" fontAlgn="t"/>
                      <a:r>
                        <a:rPr lang="en-US" sz="2400" dirty="0">
                          <a:solidFill>
                            <a:srgbClr val="000000"/>
                          </a:solidFill>
                          <a:effectLst/>
                          <a:latin typeface="times new roman" panose="02020603050405020304" pitchFamily="18" charset="0"/>
                        </a:rPr>
                        <a:t>Method</a:t>
                      </a:r>
                    </a:p>
                  </a:txBody>
                  <a:tcPr marL="76200" marR="76200" marT="76200" marB="76200">
                    <a:lnL w="6350" cap="flat" cmpd="sng" algn="ctr">
                      <a:solidFill>
                        <a:srgbClr val="E08B17"/>
                      </a:solidFill>
                      <a:prstDash val="solid"/>
                      <a:round/>
                      <a:headEnd type="none" w="med" len="med"/>
                      <a:tailEnd type="none" w="med" len="med"/>
                    </a:lnL>
                    <a:lnR w="6350" cap="flat" cmpd="sng" algn="ctr">
                      <a:solidFill>
                        <a:srgbClr val="E08B17"/>
                      </a:solidFill>
                      <a:prstDash val="solid"/>
                      <a:round/>
                      <a:headEnd type="none" w="med" len="med"/>
                      <a:tailEnd type="none" w="med" len="med"/>
                    </a:lnR>
                    <a:lnT w="6350" cap="flat" cmpd="sng" algn="ctr">
                      <a:solidFill>
                        <a:srgbClr val="E08B17"/>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tc>
                  <a:txBody>
                    <a:bodyPr/>
                    <a:lstStyle/>
                    <a:p>
                      <a:pPr algn="l" fontAlgn="t"/>
                      <a:r>
                        <a:rPr lang="en-US" sz="2400">
                          <a:solidFill>
                            <a:srgbClr val="000000"/>
                          </a:solidFill>
                          <a:effectLst/>
                          <a:latin typeface="times new roman" panose="02020603050405020304" pitchFamily="18" charset="0"/>
                        </a:rPr>
                        <a:t>Description</a:t>
                      </a:r>
                    </a:p>
                  </a:txBody>
                  <a:tcPr marL="76200" marR="76200" marT="76200" marB="76200">
                    <a:lnL w="6350" cap="flat" cmpd="sng" algn="ctr">
                      <a:solidFill>
                        <a:srgbClr val="E08B17"/>
                      </a:solidFill>
                      <a:prstDash val="solid"/>
                      <a:round/>
                      <a:headEnd type="none" w="med" len="med"/>
                      <a:tailEnd type="none" w="med" len="med"/>
                    </a:lnL>
                    <a:lnR w="6350" cap="flat" cmpd="sng" algn="ctr">
                      <a:solidFill>
                        <a:srgbClr val="E08B17"/>
                      </a:solidFill>
                      <a:prstDash val="solid"/>
                      <a:round/>
                      <a:headEnd type="none" w="med" len="med"/>
                      <a:tailEnd type="none" w="med" len="med"/>
                    </a:lnR>
                    <a:lnT w="6350" cap="flat" cmpd="sng" algn="ctr">
                      <a:solidFill>
                        <a:srgbClr val="E08B17"/>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extLst>
                  <a:ext uri="{0D108BD9-81ED-4DB2-BD59-A6C34878D82A}">
                    <a16:rowId xmlns:a16="http://schemas.microsoft.com/office/drawing/2014/main" val="1326913396"/>
                  </a:ext>
                </a:extLst>
              </a:tr>
              <a:tr h="0">
                <a:tc>
                  <a:txBody>
                    <a:bodyPr/>
                    <a:lstStyle/>
                    <a:p>
                      <a:pPr algn="just" fontAlgn="t"/>
                      <a:r>
                        <a:rPr lang="en-US" sz="2400">
                          <a:solidFill>
                            <a:srgbClr val="333333"/>
                          </a:solidFill>
                          <a:effectLst/>
                          <a:latin typeface="inter-regular"/>
                        </a:rPr>
                        <a:t>1) public InputStream getInputStream()</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400">
                          <a:solidFill>
                            <a:srgbClr val="333333"/>
                          </a:solidFill>
                          <a:effectLst/>
                          <a:latin typeface="inter-regular"/>
                        </a:rPr>
                        <a:t>returns the InputStream attached with this socket.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1660929837"/>
                  </a:ext>
                </a:extLst>
              </a:tr>
              <a:tr h="0">
                <a:tc>
                  <a:txBody>
                    <a:bodyPr/>
                    <a:lstStyle/>
                    <a:p>
                      <a:pPr algn="just" fontAlgn="t"/>
                      <a:r>
                        <a:rPr lang="en-US" sz="2400">
                          <a:solidFill>
                            <a:srgbClr val="333333"/>
                          </a:solidFill>
                          <a:effectLst/>
                          <a:latin typeface="inter-regular"/>
                        </a:rPr>
                        <a:t>2) public OutputStream getOutputStream()</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2400" dirty="0">
                          <a:solidFill>
                            <a:srgbClr val="333333"/>
                          </a:solidFill>
                          <a:effectLst/>
                          <a:latin typeface="inter-regular"/>
                        </a:rPr>
                        <a:t>returns the </a:t>
                      </a:r>
                      <a:r>
                        <a:rPr lang="en-US" sz="2400" dirty="0" err="1">
                          <a:solidFill>
                            <a:srgbClr val="333333"/>
                          </a:solidFill>
                          <a:effectLst/>
                          <a:latin typeface="inter-regular"/>
                        </a:rPr>
                        <a:t>OutputStream</a:t>
                      </a:r>
                      <a:r>
                        <a:rPr lang="en-US" sz="2400" dirty="0">
                          <a:solidFill>
                            <a:srgbClr val="333333"/>
                          </a:solidFill>
                          <a:effectLst/>
                          <a:latin typeface="inter-regular"/>
                        </a:rPr>
                        <a:t> attached with this socket.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3193928303"/>
                  </a:ext>
                </a:extLst>
              </a:tr>
              <a:tr h="0">
                <a:tc>
                  <a:txBody>
                    <a:bodyPr/>
                    <a:lstStyle/>
                    <a:p>
                      <a:pPr algn="just" fontAlgn="t"/>
                      <a:r>
                        <a:rPr lang="en-US" sz="2400">
                          <a:solidFill>
                            <a:srgbClr val="333333"/>
                          </a:solidFill>
                          <a:effectLst/>
                          <a:latin typeface="inter-regular"/>
                        </a:rPr>
                        <a:t>3) public synchronized void close()</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2400" dirty="0">
                          <a:solidFill>
                            <a:srgbClr val="333333"/>
                          </a:solidFill>
                          <a:effectLst/>
                          <a:latin typeface="inter-regular"/>
                        </a:rPr>
                        <a:t>closes this socket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3556819463"/>
                  </a:ext>
                </a:extLst>
              </a:tr>
            </a:tbl>
          </a:graphicData>
        </a:graphic>
      </p:graphicFrame>
    </p:spTree>
    <p:extLst>
      <p:ext uri="{BB962C8B-B14F-4D97-AF65-F5344CB8AC3E}">
        <p14:creationId xmlns:p14="http://schemas.microsoft.com/office/powerpoint/2010/main" val="3351351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238125" y="257175"/>
            <a:ext cx="11839575" cy="4616648"/>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333333"/>
                </a:solidFill>
                <a:effectLst/>
                <a:latin typeface="inter-regular"/>
              </a:rPr>
              <a:t>The </a:t>
            </a:r>
            <a:r>
              <a:rPr lang="en-US" sz="2400" b="0" i="0" dirty="0" err="1">
                <a:solidFill>
                  <a:srgbClr val="333333"/>
                </a:solidFill>
                <a:effectLst/>
                <a:latin typeface="inter-regular"/>
              </a:rPr>
              <a:t>ServerSocket</a:t>
            </a:r>
            <a:r>
              <a:rPr lang="en-US" sz="2400" b="0" i="0" dirty="0">
                <a:solidFill>
                  <a:srgbClr val="333333"/>
                </a:solidFill>
                <a:effectLst/>
                <a:latin typeface="inter-regular"/>
              </a:rPr>
              <a:t> class can be used to create a server socket. </a:t>
            </a:r>
          </a:p>
          <a:p>
            <a:pPr marL="342900" indent="-342900">
              <a:buFont typeface="Arial" panose="020B0604020202020204" pitchFamily="34" charset="0"/>
              <a:buChar char="•"/>
            </a:pPr>
            <a:r>
              <a:rPr lang="en-US" sz="2400" b="0" i="0" dirty="0">
                <a:solidFill>
                  <a:srgbClr val="333333"/>
                </a:solidFill>
                <a:effectLst/>
                <a:latin typeface="inter-regular"/>
              </a:rPr>
              <a:t>This object is used to establish communication with the clients.</a:t>
            </a:r>
          </a:p>
          <a:p>
            <a:pPr marL="342900" indent="-342900">
              <a:buFont typeface="Arial" panose="020B0604020202020204" pitchFamily="34" charset="0"/>
              <a:buChar char="•"/>
            </a:pPr>
            <a:r>
              <a:rPr lang="en-US" sz="2400" dirty="0">
                <a:solidFill>
                  <a:srgbClr val="333333"/>
                </a:solidFill>
                <a:latin typeface="inter-regular"/>
              </a:rPr>
              <a:t>Methods:</a:t>
            </a: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endParaRPr lang="en-US" sz="2400" dirty="0">
              <a:solidFill>
                <a:srgbClr val="333333"/>
              </a:solidFill>
              <a:latin typeface="inter-regular"/>
            </a:endParaRPr>
          </a:p>
          <a:p>
            <a:pPr marL="342900" indent="-342900">
              <a:buFont typeface="Arial" panose="020B0604020202020204" pitchFamily="34" charset="0"/>
              <a:buChar char="•"/>
            </a:pPr>
            <a:br>
              <a:rPr lang="en-US" dirty="0"/>
            </a:br>
            <a:endParaRPr lang="en-US" b="0" i="0" dirty="0">
              <a:solidFill>
                <a:srgbClr val="000000"/>
              </a:solidFill>
              <a:effectLst/>
              <a:latin typeface="inter-regular"/>
            </a:endParaRPr>
          </a:p>
          <a:p>
            <a:pPr marL="457200" indent="-457200" algn="just">
              <a:buFont typeface="Arial" panose="020B0604020202020204" pitchFamily="34" charset="0"/>
              <a:buChar char="•"/>
            </a:pPr>
            <a:endParaRPr lang="en-US" b="0" i="0" dirty="0">
              <a:solidFill>
                <a:srgbClr val="610B4B"/>
              </a:solidFill>
              <a:effectLst/>
              <a:latin typeface="erdana"/>
            </a:endParaRPr>
          </a:p>
        </p:txBody>
      </p:sp>
      <p:graphicFrame>
        <p:nvGraphicFramePr>
          <p:cNvPr id="2" name="Table 1">
            <a:extLst>
              <a:ext uri="{FF2B5EF4-FFF2-40B4-BE49-F238E27FC236}">
                <a16:creationId xmlns:a16="http://schemas.microsoft.com/office/drawing/2014/main" id="{20A7173E-2731-441D-A42B-2AF4C474AFBA}"/>
              </a:ext>
            </a:extLst>
          </p:cNvPr>
          <p:cNvGraphicFramePr>
            <a:graphicFrameLocks noGrp="1"/>
          </p:cNvGraphicFramePr>
          <p:nvPr>
            <p:extLst>
              <p:ext uri="{D42A27DB-BD31-4B8C-83A1-F6EECF244321}">
                <p14:modId xmlns:p14="http://schemas.microsoft.com/office/powerpoint/2010/main" val="2717469039"/>
              </p:ext>
            </p:extLst>
          </p:nvPr>
        </p:nvGraphicFramePr>
        <p:xfrm>
          <a:off x="619125" y="1682274"/>
          <a:ext cx="9172575" cy="1452880"/>
        </p:xfrm>
        <a:graphic>
          <a:graphicData uri="http://schemas.openxmlformats.org/drawingml/2006/table">
            <a:tbl>
              <a:tblPr/>
              <a:tblGrid>
                <a:gridCol w="4362450">
                  <a:extLst>
                    <a:ext uri="{9D8B030D-6E8A-4147-A177-3AD203B41FA5}">
                      <a16:colId xmlns:a16="http://schemas.microsoft.com/office/drawing/2014/main" val="227003274"/>
                    </a:ext>
                  </a:extLst>
                </a:gridCol>
                <a:gridCol w="4810125">
                  <a:extLst>
                    <a:ext uri="{9D8B030D-6E8A-4147-A177-3AD203B41FA5}">
                      <a16:colId xmlns:a16="http://schemas.microsoft.com/office/drawing/2014/main" val="748723213"/>
                    </a:ext>
                  </a:extLst>
                </a:gridCol>
              </a:tblGrid>
              <a:tr h="0">
                <a:tc>
                  <a:txBody>
                    <a:bodyPr/>
                    <a:lstStyle/>
                    <a:p>
                      <a:pPr algn="l" fontAlgn="t"/>
                      <a:r>
                        <a:rPr lang="en-US" dirty="0">
                          <a:solidFill>
                            <a:srgbClr val="000000"/>
                          </a:solidFill>
                          <a:effectLst/>
                          <a:latin typeface="times new roman" panose="02020603050405020304" pitchFamily="18" charset="0"/>
                        </a:rPr>
                        <a:t>Method</a:t>
                      </a:r>
                    </a:p>
                  </a:txBody>
                  <a:tcPr marL="76200" marR="76200" marT="76200" marB="76200">
                    <a:lnL w="6350" cap="flat" cmpd="sng" algn="ctr">
                      <a:solidFill>
                        <a:srgbClr val="D02134"/>
                      </a:solidFill>
                      <a:prstDash val="solid"/>
                      <a:round/>
                      <a:headEnd type="none" w="med" len="med"/>
                      <a:tailEnd type="none" w="med" len="med"/>
                    </a:lnL>
                    <a:lnR w="6350" cap="flat" cmpd="sng" algn="ctr">
                      <a:solidFill>
                        <a:srgbClr val="D02134"/>
                      </a:solidFill>
                      <a:prstDash val="solid"/>
                      <a:round/>
                      <a:headEnd type="none" w="med" len="med"/>
                      <a:tailEnd type="none" w="med" len="med"/>
                    </a:lnR>
                    <a:lnT w="6350" cap="flat" cmpd="sng" algn="ctr">
                      <a:solidFill>
                        <a:srgbClr val="D02134"/>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tc>
                  <a:txBody>
                    <a:bodyPr/>
                    <a:lstStyle/>
                    <a:p>
                      <a:pPr algn="l" fontAlgn="t"/>
                      <a:r>
                        <a:rPr lang="en-US">
                          <a:solidFill>
                            <a:srgbClr val="000000"/>
                          </a:solidFill>
                          <a:effectLst/>
                          <a:latin typeface="times new roman" panose="02020603050405020304" pitchFamily="18" charset="0"/>
                        </a:rPr>
                        <a:t>Description</a:t>
                      </a:r>
                    </a:p>
                  </a:txBody>
                  <a:tcPr marL="76200" marR="76200" marT="76200" marB="76200">
                    <a:lnL w="6350" cap="flat" cmpd="sng" algn="ctr">
                      <a:solidFill>
                        <a:srgbClr val="D02134"/>
                      </a:solidFill>
                      <a:prstDash val="solid"/>
                      <a:round/>
                      <a:headEnd type="none" w="med" len="med"/>
                      <a:tailEnd type="none" w="med" len="med"/>
                    </a:lnL>
                    <a:lnR w="6350" cap="flat" cmpd="sng" algn="ctr">
                      <a:solidFill>
                        <a:srgbClr val="D02134"/>
                      </a:solidFill>
                      <a:prstDash val="solid"/>
                      <a:round/>
                      <a:headEnd type="none" w="med" len="med"/>
                      <a:tailEnd type="none" w="med" len="med"/>
                    </a:lnR>
                    <a:lnT w="6350" cap="flat" cmpd="sng" algn="ctr">
                      <a:solidFill>
                        <a:srgbClr val="D02134"/>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C7CCBE"/>
                    </a:solidFill>
                  </a:tcPr>
                </a:tc>
                <a:extLst>
                  <a:ext uri="{0D108BD9-81ED-4DB2-BD59-A6C34878D82A}">
                    <a16:rowId xmlns:a16="http://schemas.microsoft.com/office/drawing/2014/main" val="3936627843"/>
                  </a:ext>
                </a:extLst>
              </a:tr>
              <a:tr h="0">
                <a:tc>
                  <a:txBody>
                    <a:bodyPr/>
                    <a:lstStyle/>
                    <a:p>
                      <a:pPr algn="just" fontAlgn="t"/>
                      <a:r>
                        <a:rPr lang="en-US" dirty="0">
                          <a:solidFill>
                            <a:srgbClr val="333333"/>
                          </a:solidFill>
                          <a:effectLst/>
                          <a:latin typeface="inter-regular"/>
                        </a:rPr>
                        <a:t>1) public Socket accept()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a:solidFill>
                            <a:srgbClr val="333333"/>
                          </a:solidFill>
                          <a:effectLst/>
                          <a:latin typeface="inter-regular"/>
                        </a:rPr>
                        <a:t>returns the socket and establish a connection between server and client.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3297935843"/>
                  </a:ext>
                </a:extLst>
              </a:tr>
              <a:tr h="0">
                <a:tc>
                  <a:txBody>
                    <a:bodyPr/>
                    <a:lstStyle/>
                    <a:p>
                      <a:pPr algn="just" fontAlgn="t"/>
                      <a:r>
                        <a:rPr lang="en-US">
                          <a:solidFill>
                            <a:srgbClr val="333333"/>
                          </a:solidFill>
                          <a:effectLst/>
                          <a:latin typeface="inter-regular"/>
                        </a:rPr>
                        <a:t>2) public synchronized void close()</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dirty="0">
                          <a:solidFill>
                            <a:srgbClr val="333333"/>
                          </a:solidFill>
                          <a:effectLst/>
                          <a:latin typeface="inter-regular"/>
                        </a:rPr>
                        <a:t>closes the server socket.</a:t>
                      </a:r>
                    </a:p>
                  </a:txBody>
                  <a:tcPr marL="50800" marR="50800" marT="50800" marB="50800">
                    <a:lnL w="6350" cap="flat" cmpd="sng" algn="ctr">
                      <a:solidFill>
                        <a:srgbClr val="C7CCBE"/>
                      </a:solidFill>
                      <a:prstDash val="solid"/>
                      <a:round/>
                      <a:headEnd type="none" w="med" len="med"/>
                      <a:tailEnd type="none" w="med" len="med"/>
                    </a:lnL>
                    <a:lnR w="6350" cap="flat" cmpd="sng" algn="ctr">
                      <a:solidFill>
                        <a:srgbClr val="C7CCBE"/>
                      </a:solidFill>
                      <a:prstDash val="solid"/>
                      <a:round/>
                      <a:headEnd type="none" w="med" len="med"/>
                      <a:tailEnd type="none" w="med" len="med"/>
                    </a:lnR>
                    <a:lnT w="6350" cap="flat" cmpd="sng" algn="ctr">
                      <a:solidFill>
                        <a:srgbClr val="C7CCBE"/>
                      </a:solidFill>
                      <a:prstDash val="solid"/>
                      <a:round/>
                      <a:headEnd type="none" w="med" len="med"/>
                      <a:tailEnd type="none" w="med" len="med"/>
                    </a:lnT>
                    <a:lnB w="6350"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982463502"/>
                  </a:ext>
                </a:extLst>
              </a:tr>
            </a:tbl>
          </a:graphicData>
        </a:graphic>
      </p:graphicFrame>
      <p:sp>
        <p:nvSpPr>
          <p:cNvPr id="5" name="TextBox 4">
            <a:extLst>
              <a:ext uri="{FF2B5EF4-FFF2-40B4-BE49-F238E27FC236}">
                <a16:creationId xmlns:a16="http://schemas.microsoft.com/office/drawing/2014/main" id="{EB8B799A-6834-459D-94DC-42CA3B2C8DF5}"/>
              </a:ext>
            </a:extLst>
          </p:cNvPr>
          <p:cNvSpPr txBox="1"/>
          <p:nvPr/>
        </p:nvSpPr>
        <p:spPr>
          <a:xfrm>
            <a:off x="742950" y="3950493"/>
            <a:ext cx="10477500" cy="923330"/>
          </a:xfrm>
          <a:prstGeom prst="rect">
            <a:avLst/>
          </a:prstGeom>
          <a:noFill/>
        </p:spPr>
        <p:txBody>
          <a:bodyPr wrap="square">
            <a:spAutoFit/>
          </a:bodyPr>
          <a:lstStyle/>
          <a:p>
            <a:r>
              <a:rPr lang="en-US" b="0" i="0" dirty="0">
                <a:solidFill>
                  <a:srgbClr val="610B38"/>
                </a:solidFill>
                <a:effectLst/>
                <a:latin typeface="erdana"/>
              </a:rPr>
              <a:t>Example of Java Socket Programming (Read-Write both side)</a:t>
            </a:r>
          </a:p>
          <a:p>
            <a:r>
              <a:rPr lang="en-US" b="0" i="0" dirty="0">
                <a:solidFill>
                  <a:srgbClr val="333333"/>
                </a:solidFill>
                <a:effectLst/>
                <a:latin typeface="inter-regular"/>
              </a:rPr>
              <a:t>In this example, client will write first to the server then server will receive and print the text. Then server will write to the client and client will receive and print the text. The step goes on.</a:t>
            </a:r>
          </a:p>
        </p:txBody>
      </p:sp>
    </p:spTree>
    <p:extLst>
      <p:ext uri="{BB962C8B-B14F-4D97-AF65-F5344CB8AC3E}">
        <p14:creationId xmlns:p14="http://schemas.microsoft.com/office/powerpoint/2010/main" val="319254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F79792-64DD-452D-A282-B32A8EFB715B}"/>
              </a:ext>
            </a:extLst>
          </p:cNvPr>
          <p:cNvSpPr txBox="1"/>
          <p:nvPr/>
        </p:nvSpPr>
        <p:spPr>
          <a:xfrm>
            <a:off x="123825" y="161925"/>
            <a:ext cx="11858625" cy="7017306"/>
          </a:xfrm>
          <a:prstGeom prst="rect">
            <a:avLst/>
          </a:prstGeom>
          <a:noFill/>
        </p:spPr>
        <p:txBody>
          <a:bodyPr wrap="square" rtlCol="0">
            <a:spAutoFit/>
          </a:bodyPr>
          <a:lstStyle/>
          <a:p>
            <a:r>
              <a:rPr lang="en-US" dirty="0"/>
              <a:t>File: MyServer.java</a:t>
            </a:r>
          </a:p>
          <a:p>
            <a:r>
              <a:rPr lang="en-US" dirty="0"/>
              <a:t>import java.net.*;  </a:t>
            </a:r>
          </a:p>
          <a:p>
            <a:r>
              <a:rPr lang="en-US" dirty="0"/>
              <a:t>import java.io.*;  </a:t>
            </a:r>
          </a:p>
          <a:p>
            <a:r>
              <a:rPr lang="en-US" dirty="0"/>
              <a:t>class </a:t>
            </a:r>
            <a:r>
              <a:rPr lang="en-US" dirty="0" err="1"/>
              <a:t>MyServer</a:t>
            </a:r>
            <a:r>
              <a:rPr lang="en-US" dirty="0"/>
              <a:t>{  </a:t>
            </a:r>
          </a:p>
          <a:p>
            <a:r>
              <a:rPr lang="en-US" dirty="0"/>
              <a:t>public static void main(String </a:t>
            </a:r>
            <a:r>
              <a:rPr lang="en-US" dirty="0" err="1"/>
              <a:t>args</a:t>
            </a:r>
            <a:r>
              <a:rPr lang="en-US" dirty="0"/>
              <a:t>[])throws Exception{  </a:t>
            </a:r>
          </a:p>
          <a:p>
            <a:r>
              <a:rPr lang="en-US" dirty="0" err="1"/>
              <a:t>ServerSocket</a:t>
            </a:r>
            <a:r>
              <a:rPr lang="en-US" dirty="0"/>
              <a:t> ss=new </a:t>
            </a:r>
            <a:r>
              <a:rPr lang="en-US" dirty="0" err="1"/>
              <a:t>ServerSocket</a:t>
            </a:r>
            <a:r>
              <a:rPr lang="en-US" dirty="0"/>
              <a:t>(3333);  </a:t>
            </a:r>
          </a:p>
          <a:p>
            <a:r>
              <a:rPr lang="en-US" dirty="0"/>
              <a:t>Socket s=</a:t>
            </a:r>
            <a:r>
              <a:rPr lang="en-US" dirty="0" err="1"/>
              <a:t>ss.accept</a:t>
            </a:r>
            <a:r>
              <a:rPr lang="en-US" dirty="0"/>
              <a:t>();  </a:t>
            </a:r>
          </a:p>
          <a:p>
            <a:r>
              <a:rPr lang="en-US" dirty="0" err="1"/>
              <a:t>DataInputStream</a:t>
            </a:r>
            <a:r>
              <a:rPr lang="en-US" dirty="0"/>
              <a:t> din=new </a:t>
            </a:r>
            <a:r>
              <a:rPr lang="en-US" dirty="0" err="1"/>
              <a:t>DataInputStream</a:t>
            </a:r>
            <a:r>
              <a:rPr lang="en-US" dirty="0"/>
              <a:t>(</a:t>
            </a:r>
            <a:r>
              <a:rPr lang="en-US" dirty="0" err="1"/>
              <a:t>s.getInputStream</a:t>
            </a:r>
            <a:r>
              <a:rPr lang="en-US" dirty="0"/>
              <a:t>());  </a:t>
            </a:r>
          </a:p>
          <a:p>
            <a:r>
              <a:rPr lang="en-US" dirty="0" err="1"/>
              <a:t>DataOutputStream</a:t>
            </a:r>
            <a:r>
              <a:rPr lang="en-US" dirty="0"/>
              <a:t> </a:t>
            </a:r>
            <a:r>
              <a:rPr lang="en-US" dirty="0" err="1"/>
              <a:t>dout</a:t>
            </a:r>
            <a:r>
              <a:rPr lang="en-US" dirty="0"/>
              <a:t>=new </a:t>
            </a:r>
            <a:r>
              <a:rPr lang="en-US" dirty="0" err="1"/>
              <a:t>DataOutputStream</a:t>
            </a:r>
            <a:r>
              <a:rPr lang="en-US" dirty="0"/>
              <a:t>(</a:t>
            </a:r>
            <a:r>
              <a:rPr lang="en-US" dirty="0" err="1"/>
              <a:t>s.getOutputStream</a:t>
            </a:r>
            <a:r>
              <a:rPr lang="en-US" dirty="0"/>
              <a:t>());  </a:t>
            </a:r>
          </a:p>
          <a:p>
            <a:r>
              <a:rPr lang="en-US" dirty="0" err="1"/>
              <a:t>BufferedReader</a:t>
            </a:r>
            <a:r>
              <a:rPr lang="en-US" dirty="0"/>
              <a:t> </a:t>
            </a:r>
            <a:r>
              <a:rPr lang="en-US" dirty="0" err="1"/>
              <a:t>br</a:t>
            </a:r>
            <a:r>
              <a:rPr lang="en-US" dirty="0"/>
              <a:t>=new </a:t>
            </a:r>
            <a:r>
              <a:rPr lang="en-US" dirty="0" err="1"/>
              <a:t>BufferedReader</a:t>
            </a:r>
            <a:r>
              <a:rPr lang="en-US" dirty="0"/>
              <a:t>(new </a:t>
            </a:r>
            <a:r>
              <a:rPr lang="en-US" dirty="0" err="1"/>
              <a:t>InputStreamReader</a:t>
            </a:r>
            <a:r>
              <a:rPr lang="en-US" dirty="0"/>
              <a:t>(System.in));  </a:t>
            </a:r>
          </a:p>
          <a:p>
            <a:r>
              <a:rPr lang="en-US" dirty="0"/>
              <a:t>  </a:t>
            </a:r>
          </a:p>
          <a:p>
            <a:r>
              <a:rPr lang="en-US" dirty="0"/>
              <a:t>String str="",str2="";  </a:t>
            </a:r>
          </a:p>
          <a:p>
            <a:r>
              <a:rPr lang="en-US" dirty="0"/>
              <a:t>while(!</a:t>
            </a:r>
            <a:r>
              <a:rPr lang="en-US" dirty="0" err="1"/>
              <a:t>str.equals</a:t>
            </a:r>
            <a:r>
              <a:rPr lang="en-US" dirty="0"/>
              <a:t>("stop")){  </a:t>
            </a:r>
          </a:p>
          <a:p>
            <a:r>
              <a:rPr lang="en-US" dirty="0"/>
              <a:t>str=</a:t>
            </a:r>
            <a:r>
              <a:rPr lang="en-US" dirty="0" err="1"/>
              <a:t>din.readUTF</a:t>
            </a:r>
            <a:r>
              <a:rPr lang="en-US" dirty="0"/>
              <a:t>();  </a:t>
            </a:r>
          </a:p>
          <a:p>
            <a:r>
              <a:rPr lang="en-US" dirty="0" err="1"/>
              <a:t>System.out.println</a:t>
            </a:r>
            <a:r>
              <a:rPr lang="en-US" dirty="0"/>
              <a:t>("client says: "+str);  </a:t>
            </a:r>
          </a:p>
          <a:p>
            <a:r>
              <a:rPr lang="en-US" dirty="0"/>
              <a:t>str2=</a:t>
            </a:r>
            <a:r>
              <a:rPr lang="en-US" dirty="0" err="1"/>
              <a:t>br.readLine</a:t>
            </a:r>
            <a:r>
              <a:rPr lang="en-US" dirty="0"/>
              <a:t>();  </a:t>
            </a:r>
          </a:p>
          <a:p>
            <a:r>
              <a:rPr lang="en-US" dirty="0" err="1"/>
              <a:t>dout.writeUTF</a:t>
            </a:r>
            <a:r>
              <a:rPr lang="en-US" dirty="0"/>
              <a:t>(str2);  </a:t>
            </a:r>
          </a:p>
          <a:p>
            <a:r>
              <a:rPr lang="en-US" dirty="0" err="1"/>
              <a:t>dout.flush</a:t>
            </a:r>
            <a:r>
              <a:rPr lang="en-US" dirty="0"/>
              <a:t>();  </a:t>
            </a:r>
          </a:p>
          <a:p>
            <a:r>
              <a:rPr lang="en-US" dirty="0"/>
              <a:t>}  </a:t>
            </a:r>
          </a:p>
          <a:p>
            <a:r>
              <a:rPr lang="en-US" dirty="0" err="1"/>
              <a:t>din.close</a:t>
            </a:r>
            <a:r>
              <a:rPr lang="en-US" dirty="0"/>
              <a:t>();  </a:t>
            </a:r>
          </a:p>
          <a:p>
            <a:r>
              <a:rPr lang="en-US" dirty="0" err="1"/>
              <a:t>s.close</a:t>
            </a:r>
            <a:r>
              <a:rPr lang="en-US" dirty="0"/>
              <a:t>();  </a:t>
            </a:r>
          </a:p>
          <a:p>
            <a:r>
              <a:rPr lang="en-US" dirty="0" err="1"/>
              <a:t>ss.close</a:t>
            </a:r>
            <a:r>
              <a:rPr lang="en-US" dirty="0"/>
              <a:t>();  </a:t>
            </a:r>
          </a:p>
          <a:p>
            <a:r>
              <a:rPr lang="en-US" dirty="0"/>
              <a:t>}}  </a:t>
            </a:r>
          </a:p>
          <a:p>
            <a:endParaRPr lang="en-US" dirty="0"/>
          </a:p>
          <a:p>
            <a:endParaRPr lang="en-US" dirty="0"/>
          </a:p>
        </p:txBody>
      </p:sp>
    </p:spTree>
    <p:extLst>
      <p:ext uri="{BB962C8B-B14F-4D97-AF65-F5344CB8AC3E}">
        <p14:creationId xmlns:p14="http://schemas.microsoft.com/office/powerpoint/2010/main" val="97873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F79792-64DD-452D-A282-B32A8EFB715B}"/>
              </a:ext>
            </a:extLst>
          </p:cNvPr>
          <p:cNvSpPr txBox="1"/>
          <p:nvPr/>
        </p:nvSpPr>
        <p:spPr>
          <a:xfrm>
            <a:off x="123825" y="161925"/>
            <a:ext cx="11858625" cy="6463308"/>
          </a:xfrm>
          <a:prstGeom prst="rect">
            <a:avLst/>
          </a:prstGeom>
          <a:noFill/>
        </p:spPr>
        <p:txBody>
          <a:bodyPr wrap="square" rtlCol="0">
            <a:spAutoFit/>
          </a:bodyPr>
          <a:lstStyle/>
          <a:p>
            <a:r>
              <a:rPr lang="en-US" dirty="0"/>
              <a:t>File: MyClient.java</a:t>
            </a:r>
          </a:p>
          <a:p>
            <a:endParaRPr lang="en-US" dirty="0"/>
          </a:p>
          <a:p>
            <a:r>
              <a:rPr lang="en-US" dirty="0"/>
              <a:t>import java.net.*;  </a:t>
            </a:r>
          </a:p>
          <a:p>
            <a:r>
              <a:rPr lang="en-US" dirty="0"/>
              <a:t>import java.io.*;  </a:t>
            </a:r>
          </a:p>
          <a:p>
            <a:r>
              <a:rPr lang="en-US" dirty="0"/>
              <a:t>class </a:t>
            </a:r>
            <a:r>
              <a:rPr lang="en-US" dirty="0" err="1"/>
              <a:t>MyClient</a:t>
            </a:r>
            <a:r>
              <a:rPr lang="en-US" dirty="0"/>
              <a:t>{  </a:t>
            </a:r>
          </a:p>
          <a:p>
            <a:r>
              <a:rPr lang="en-US" dirty="0"/>
              <a:t>public static void main(String </a:t>
            </a:r>
            <a:r>
              <a:rPr lang="en-US" dirty="0" err="1"/>
              <a:t>args</a:t>
            </a:r>
            <a:r>
              <a:rPr lang="en-US" dirty="0"/>
              <a:t>[])throws Exception{  </a:t>
            </a:r>
          </a:p>
          <a:p>
            <a:r>
              <a:rPr lang="en-US" dirty="0"/>
              <a:t>Socket s=new Socket("localhost",3333);  </a:t>
            </a:r>
          </a:p>
          <a:p>
            <a:r>
              <a:rPr lang="en-US" dirty="0" err="1"/>
              <a:t>DataInputStream</a:t>
            </a:r>
            <a:r>
              <a:rPr lang="en-US" dirty="0"/>
              <a:t> din=new </a:t>
            </a:r>
            <a:r>
              <a:rPr lang="en-US" dirty="0" err="1"/>
              <a:t>DataInputStream</a:t>
            </a:r>
            <a:r>
              <a:rPr lang="en-US" dirty="0"/>
              <a:t>(</a:t>
            </a:r>
            <a:r>
              <a:rPr lang="en-US" dirty="0" err="1"/>
              <a:t>s.getInputStream</a:t>
            </a:r>
            <a:r>
              <a:rPr lang="en-US" dirty="0"/>
              <a:t>());  </a:t>
            </a:r>
          </a:p>
          <a:p>
            <a:r>
              <a:rPr lang="en-US" dirty="0" err="1"/>
              <a:t>DataOutputStream</a:t>
            </a:r>
            <a:r>
              <a:rPr lang="en-US" dirty="0"/>
              <a:t> </a:t>
            </a:r>
            <a:r>
              <a:rPr lang="en-US" dirty="0" err="1"/>
              <a:t>dout</a:t>
            </a:r>
            <a:r>
              <a:rPr lang="en-US" dirty="0"/>
              <a:t>=new </a:t>
            </a:r>
            <a:r>
              <a:rPr lang="en-US" dirty="0" err="1"/>
              <a:t>DataOutputStream</a:t>
            </a:r>
            <a:r>
              <a:rPr lang="en-US" dirty="0"/>
              <a:t>(</a:t>
            </a:r>
            <a:r>
              <a:rPr lang="en-US" dirty="0" err="1"/>
              <a:t>s.getOutputStream</a:t>
            </a:r>
            <a:r>
              <a:rPr lang="en-US" dirty="0"/>
              <a:t>());  </a:t>
            </a:r>
          </a:p>
          <a:p>
            <a:r>
              <a:rPr lang="en-US" dirty="0" err="1"/>
              <a:t>BufferedReader</a:t>
            </a:r>
            <a:r>
              <a:rPr lang="en-US" dirty="0"/>
              <a:t> </a:t>
            </a:r>
            <a:r>
              <a:rPr lang="en-US" dirty="0" err="1"/>
              <a:t>br</a:t>
            </a:r>
            <a:r>
              <a:rPr lang="en-US" dirty="0"/>
              <a:t>=new </a:t>
            </a:r>
            <a:r>
              <a:rPr lang="en-US" dirty="0" err="1"/>
              <a:t>BufferedReader</a:t>
            </a:r>
            <a:r>
              <a:rPr lang="en-US" dirty="0"/>
              <a:t>(new </a:t>
            </a:r>
            <a:r>
              <a:rPr lang="en-US" dirty="0" err="1"/>
              <a:t>InputStreamReader</a:t>
            </a:r>
            <a:r>
              <a:rPr lang="en-US" dirty="0"/>
              <a:t>(System.in));  </a:t>
            </a:r>
          </a:p>
          <a:p>
            <a:r>
              <a:rPr lang="en-US" dirty="0"/>
              <a:t>  </a:t>
            </a:r>
          </a:p>
          <a:p>
            <a:r>
              <a:rPr lang="en-US" dirty="0"/>
              <a:t>String str="",str2="";  </a:t>
            </a:r>
          </a:p>
          <a:p>
            <a:r>
              <a:rPr lang="en-US" dirty="0"/>
              <a:t>while(!</a:t>
            </a:r>
            <a:r>
              <a:rPr lang="en-US" dirty="0" err="1"/>
              <a:t>str.equals</a:t>
            </a:r>
            <a:r>
              <a:rPr lang="en-US" dirty="0"/>
              <a:t>("stop")){  </a:t>
            </a:r>
          </a:p>
          <a:p>
            <a:r>
              <a:rPr lang="en-US" dirty="0"/>
              <a:t>str=</a:t>
            </a:r>
            <a:r>
              <a:rPr lang="en-US" dirty="0" err="1"/>
              <a:t>br.readLine</a:t>
            </a:r>
            <a:r>
              <a:rPr lang="en-US" dirty="0"/>
              <a:t>();  </a:t>
            </a:r>
          </a:p>
          <a:p>
            <a:r>
              <a:rPr lang="en-US" dirty="0" err="1"/>
              <a:t>dout.writeUTF</a:t>
            </a:r>
            <a:r>
              <a:rPr lang="en-US" dirty="0"/>
              <a:t>(str);  </a:t>
            </a:r>
          </a:p>
          <a:p>
            <a:r>
              <a:rPr lang="en-US" dirty="0" err="1"/>
              <a:t>dout.flush</a:t>
            </a:r>
            <a:r>
              <a:rPr lang="en-US" dirty="0"/>
              <a:t>();  </a:t>
            </a:r>
          </a:p>
          <a:p>
            <a:r>
              <a:rPr lang="en-US" dirty="0"/>
              <a:t>str2=</a:t>
            </a:r>
            <a:r>
              <a:rPr lang="en-US" dirty="0" err="1"/>
              <a:t>din.readUTF</a:t>
            </a:r>
            <a:r>
              <a:rPr lang="en-US" dirty="0"/>
              <a:t>();  </a:t>
            </a:r>
          </a:p>
          <a:p>
            <a:r>
              <a:rPr lang="en-US" dirty="0" err="1"/>
              <a:t>System.out.println</a:t>
            </a:r>
            <a:r>
              <a:rPr lang="en-US" dirty="0"/>
              <a:t>("Server says: "+str2);  </a:t>
            </a:r>
          </a:p>
          <a:p>
            <a:r>
              <a:rPr lang="en-US" dirty="0"/>
              <a:t>}  </a:t>
            </a:r>
          </a:p>
          <a:p>
            <a:r>
              <a:rPr lang="en-US" dirty="0"/>
              <a:t>  </a:t>
            </a:r>
          </a:p>
          <a:p>
            <a:r>
              <a:rPr lang="en-US" dirty="0" err="1"/>
              <a:t>dout.close</a:t>
            </a:r>
            <a:r>
              <a:rPr lang="en-US" dirty="0"/>
              <a:t>();  </a:t>
            </a:r>
          </a:p>
          <a:p>
            <a:r>
              <a:rPr lang="en-US" dirty="0" err="1"/>
              <a:t>s.close</a:t>
            </a:r>
            <a:r>
              <a:rPr lang="en-US" dirty="0"/>
              <a:t>();  </a:t>
            </a:r>
          </a:p>
          <a:p>
            <a:r>
              <a:rPr lang="en-US" dirty="0"/>
              <a:t>}} </a:t>
            </a:r>
          </a:p>
        </p:txBody>
      </p:sp>
    </p:spTree>
    <p:extLst>
      <p:ext uri="{BB962C8B-B14F-4D97-AF65-F5344CB8AC3E}">
        <p14:creationId xmlns:p14="http://schemas.microsoft.com/office/powerpoint/2010/main" val="3656920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551C-AC39-4369-8EFF-DD9D429F6C70}"/>
              </a:ext>
            </a:extLst>
          </p:cNvPr>
          <p:cNvSpPr txBox="1"/>
          <p:nvPr/>
        </p:nvSpPr>
        <p:spPr>
          <a:xfrm>
            <a:off x="495149" y="288649"/>
            <a:ext cx="15351978" cy="2215991"/>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FF0000"/>
                </a:solidFill>
                <a:effectLst/>
                <a:latin typeface="erdana"/>
              </a:rPr>
              <a:t>Servlet Programming:</a:t>
            </a:r>
          </a:p>
          <a:p>
            <a:pPr marL="342900" indent="-342900">
              <a:buFont typeface="Arial" panose="020B0604020202020204" pitchFamily="34" charset="0"/>
              <a:buChar char="•"/>
            </a:pPr>
            <a:r>
              <a:rPr lang="en-US" sz="2400" b="0" i="0" dirty="0">
                <a:effectLst/>
                <a:latin typeface="erdana"/>
              </a:rPr>
              <a:t>To generate dynamic web pages</a:t>
            </a:r>
          </a:p>
          <a:p>
            <a:pPr marL="342900" indent="-342900">
              <a:buFont typeface="Arial" panose="020B0604020202020204" pitchFamily="34" charset="0"/>
              <a:buChar char="•"/>
            </a:pPr>
            <a:r>
              <a:rPr lang="en-US" sz="2400" b="0" i="0" dirty="0">
                <a:effectLst/>
                <a:latin typeface="erdana"/>
              </a:rPr>
              <a:t>Servlets are java programs that run on java-enabled web server or application server</a:t>
            </a:r>
          </a:p>
          <a:p>
            <a:pPr marL="342900" indent="-342900">
              <a:buFont typeface="Arial" panose="020B0604020202020204" pitchFamily="34" charset="0"/>
              <a:buChar char="•"/>
            </a:pPr>
            <a:endParaRPr lang="en-US" sz="2400" dirty="0">
              <a:latin typeface="erdana"/>
            </a:endParaRPr>
          </a:p>
          <a:p>
            <a:pPr marL="342900" indent="-342900">
              <a:buFont typeface="Arial" panose="020B0604020202020204" pitchFamily="34" charset="0"/>
              <a:buChar char="•"/>
            </a:pPr>
            <a:endParaRPr lang="en-US" sz="2400" b="0" i="0" dirty="0">
              <a:effectLst/>
              <a:latin typeface="erdana"/>
            </a:endParaRPr>
          </a:p>
          <a:p>
            <a:pPr marL="457200" indent="-457200" algn="just">
              <a:buFont typeface="Arial" panose="020B0604020202020204" pitchFamily="34" charset="0"/>
              <a:buChar char="•"/>
            </a:pPr>
            <a:endParaRPr lang="en-US" b="0" i="0" dirty="0">
              <a:solidFill>
                <a:srgbClr val="610B4B"/>
              </a:solidFill>
              <a:effectLst/>
              <a:latin typeface="erdana"/>
            </a:endParaRPr>
          </a:p>
        </p:txBody>
      </p:sp>
      <p:pic>
        <p:nvPicPr>
          <p:cNvPr id="6146" name="Picture 2">
            <a:extLst>
              <a:ext uri="{FF2B5EF4-FFF2-40B4-BE49-F238E27FC236}">
                <a16:creationId xmlns:a16="http://schemas.microsoft.com/office/drawing/2014/main" id="{205F7D79-ED4B-4649-A449-27023D4629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3793" y="2388912"/>
            <a:ext cx="3705224" cy="390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848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F79792-64DD-452D-A282-B32A8EFB715B}"/>
              </a:ext>
            </a:extLst>
          </p:cNvPr>
          <p:cNvSpPr txBox="1"/>
          <p:nvPr/>
        </p:nvSpPr>
        <p:spPr>
          <a:xfrm>
            <a:off x="123825" y="161925"/>
            <a:ext cx="11858625" cy="4401205"/>
          </a:xfrm>
          <a:prstGeom prst="rect">
            <a:avLst/>
          </a:prstGeom>
          <a:noFill/>
        </p:spPr>
        <p:txBody>
          <a:bodyPr wrap="square" rtlCol="0">
            <a:spAutoFit/>
          </a:bodyPr>
          <a:lstStyle/>
          <a:p>
            <a:pPr algn="l" fontAlgn="base"/>
            <a:r>
              <a:rPr lang="en-US" sz="2000" b="0" i="0" dirty="0">
                <a:effectLst/>
                <a:latin typeface="urw-din"/>
              </a:rPr>
              <a:t>Execution of Servlets basically</a:t>
            </a:r>
            <a:r>
              <a:rPr lang="en-US" sz="2000" b="1" i="0" dirty="0">
                <a:effectLst/>
                <a:latin typeface="urw-din"/>
              </a:rPr>
              <a:t> </a:t>
            </a:r>
            <a:r>
              <a:rPr lang="en-US" sz="2000" b="0" i="0" dirty="0">
                <a:effectLst/>
                <a:latin typeface="urw-din"/>
              </a:rPr>
              <a:t>involves six basic steps: </a:t>
            </a:r>
          </a:p>
          <a:p>
            <a:pPr algn="l" fontAlgn="base">
              <a:buFont typeface="+mj-lt"/>
              <a:buAutoNum type="arabicPeriod"/>
            </a:pPr>
            <a:r>
              <a:rPr lang="en-US" sz="2000" b="0" i="0" dirty="0">
                <a:effectLst/>
                <a:latin typeface="urw-din"/>
              </a:rPr>
              <a:t>The clients send the request to the webserver.</a:t>
            </a:r>
          </a:p>
          <a:p>
            <a:pPr algn="l" fontAlgn="base">
              <a:buFont typeface="+mj-lt"/>
              <a:buAutoNum type="arabicPeriod"/>
            </a:pPr>
            <a:r>
              <a:rPr lang="en-US" sz="2000" b="0" i="0" dirty="0">
                <a:effectLst/>
                <a:latin typeface="urw-din"/>
              </a:rPr>
              <a:t>The web server receives the request.</a:t>
            </a:r>
          </a:p>
          <a:p>
            <a:pPr algn="l" fontAlgn="base">
              <a:buFont typeface="+mj-lt"/>
              <a:buAutoNum type="arabicPeriod"/>
            </a:pPr>
            <a:r>
              <a:rPr lang="en-US" sz="2000" b="0" i="0" dirty="0">
                <a:effectLst/>
                <a:latin typeface="urw-din"/>
              </a:rPr>
              <a:t>The web server passes the request to the corresponding servlet.</a:t>
            </a:r>
          </a:p>
          <a:p>
            <a:pPr algn="l" fontAlgn="base">
              <a:buFont typeface="+mj-lt"/>
              <a:buAutoNum type="arabicPeriod"/>
            </a:pPr>
            <a:r>
              <a:rPr lang="en-US" sz="2000" b="0" i="0" dirty="0">
                <a:effectLst/>
                <a:latin typeface="urw-din"/>
              </a:rPr>
              <a:t>The servlet processes the request and generates the response in the form of output.</a:t>
            </a:r>
          </a:p>
          <a:p>
            <a:pPr algn="l" fontAlgn="base">
              <a:buFont typeface="+mj-lt"/>
              <a:buAutoNum type="arabicPeriod"/>
            </a:pPr>
            <a:r>
              <a:rPr lang="en-US" sz="2000" b="0" i="0" dirty="0">
                <a:effectLst/>
                <a:latin typeface="urw-din"/>
              </a:rPr>
              <a:t>The servlet sends the response back to the webserver.</a:t>
            </a:r>
          </a:p>
          <a:p>
            <a:pPr algn="l" fontAlgn="base">
              <a:buFont typeface="+mj-lt"/>
              <a:buAutoNum type="arabicPeriod"/>
            </a:pPr>
            <a:r>
              <a:rPr lang="en-US" sz="2000" b="0" i="0" dirty="0">
                <a:effectLst/>
                <a:latin typeface="urw-din"/>
              </a:rPr>
              <a:t>The web server sends the response back to the client and the client browser displays it on the screen.</a:t>
            </a:r>
          </a:p>
          <a:p>
            <a:endParaRPr lang="en-US" sz="2000" dirty="0"/>
          </a:p>
          <a:p>
            <a:pPr algn="l" fontAlgn="base"/>
            <a:r>
              <a:rPr lang="en-US" sz="2000" b="1" i="0" dirty="0">
                <a:effectLst/>
                <a:latin typeface="urw-din"/>
              </a:rPr>
              <a:t>Servlets API’s:</a:t>
            </a:r>
            <a:r>
              <a:rPr lang="en-US" sz="2000" b="0" i="0" dirty="0">
                <a:effectLst/>
                <a:latin typeface="urw-din"/>
              </a:rPr>
              <a:t> </a:t>
            </a:r>
            <a:br>
              <a:rPr lang="en-US" sz="2000" b="0" i="0" dirty="0">
                <a:effectLst/>
                <a:latin typeface="urw-din"/>
              </a:rPr>
            </a:br>
            <a:r>
              <a:rPr lang="en-US" sz="2000" b="0" i="0" dirty="0">
                <a:effectLst/>
                <a:latin typeface="urw-din"/>
              </a:rPr>
              <a:t>Servlets are build from two packages: </a:t>
            </a:r>
          </a:p>
          <a:p>
            <a:pPr algn="l" fontAlgn="base">
              <a:buFont typeface="Arial" panose="020B0604020202020204" pitchFamily="34" charset="0"/>
              <a:buChar char="•"/>
            </a:pPr>
            <a:r>
              <a:rPr lang="en-US" sz="2000" b="0" i="0" dirty="0" err="1">
                <a:effectLst/>
                <a:latin typeface="urw-din"/>
              </a:rPr>
              <a:t>javax.servlet</a:t>
            </a:r>
            <a:r>
              <a:rPr lang="en-US" sz="2000" b="0" i="0" dirty="0">
                <a:effectLst/>
                <a:latin typeface="urw-din"/>
              </a:rPr>
              <a:t>(Basic)</a:t>
            </a:r>
          </a:p>
          <a:p>
            <a:pPr algn="l" fontAlgn="base">
              <a:buFont typeface="Arial" panose="020B0604020202020204" pitchFamily="34" charset="0"/>
              <a:buChar char="•"/>
            </a:pPr>
            <a:r>
              <a:rPr lang="en-US" sz="2000" b="0" i="0" dirty="0" err="1">
                <a:effectLst/>
                <a:latin typeface="urw-din"/>
              </a:rPr>
              <a:t>javax.servlet.http</a:t>
            </a:r>
            <a:r>
              <a:rPr lang="en-US" sz="2000" b="0" i="0" dirty="0">
                <a:effectLst/>
                <a:latin typeface="urw-din"/>
              </a:rPr>
              <a:t>(Advance)</a:t>
            </a:r>
          </a:p>
          <a:p>
            <a:endParaRPr lang="en-US" sz="2000" dirty="0"/>
          </a:p>
          <a:p>
            <a:endParaRPr lang="en-US" sz="2000" dirty="0"/>
          </a:p>
        </p:txBody>
      </p:sp>
    </p:spTree>
    <p:extLst>
      <p:ext uri="{BB962C8B-B14F-4D97-AF65-F5344CB8AC3E}">
        <p14:creationId xmlns:p14="http://schemas.microsoft.com/office/powerpoint/2010/main" val="277047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3BEB8E8-4367-4078-8B0D-9EBE1B0012FB}"/>
              </a:ext>
            </a:extLst>
          </p:cNvPr>
          <p:cNvGraphicFramePr>
            <a:graphicFrameLocks noGrp="1"/>
          </p:cNvGraphicFramePr>
          <p:nvPr>
            <p:extLst>
              <p:ext uri="{D42A27DB-BD31-4B8C-83A1-F6EECF244321}">
                <p14:modId xmlns:p14="http://schemas.microsoft.com/office/powerpoint/2010/main" val="2630604763"/>
              </p:ext>
            </p:extLst>
          </p:nvPr>
        </p:nvGraphicFramePr>
        <p:xfrm>
          <a:off x="714375" y="745016"/>
          <a:ext cx="10515600" cy="5074758"/>
        </p:xfrm>
        <a:graphic>
          <a:graphicData uri="http://schemas.openxmlformats.org/drawingml/2006/table">
            <a:tbl>
              <a:tblPr/>
              <a:tblGrid>
                <a:gridCol w="3505200">
                  <a:extLst>
                    <a:ext uri="{9D8B030D-6E8A-4147-A177-3AD203B41FA5}">
                      <a16:colId xmlns:a16="http://schemas.microsoft.com/office/drawing/2014/main" val="508301416"/>
                    </a:ext>
                  </a:extLst>
                </a:gridCol>
                <a:gridCol w="3505200">
                  <a:extLst>
                    <a:ext uri="{9D8B030D-6E8A-4147-A177-3AD203B41FA5}">
                      <a16:colId xmlns:a16="http://schemas.microsoft.com/office/drawing/2014/main" val="2651572000"/>
                    </a:ext>
                  </a:extLst>
                </a:gridCol>
                <a:gridCol w="3505200">
                  <a:extLst>
                    <a:ext uri="{9D8B030D-6E8A-4147-A177-3AD203B41FA5}">
                      <a16:colId xmlns:a16="http://schemas.microsoft.com/office/drawing/2014/main" val="2422156639"/>
                    </a:ext>
                  </a:extLst>
                </a:gridCol>
              </a:tblGrid>
              <a:tr h="472563">
                <a:tc>
                  <a:txBody>
                    <a:bodyPr/>
                    <a:lstStyle/>
                    <a:p>
                      <a:pPr algn="l" fontAlgn="base"/>
                      <a:r>
                        <a:rPr lang="en-US" sz="1400" b="0">
                          <a:effectLst/>
                        </a:rPr>
                        <a:t>Component</a:t>
                      </a:r>
                    </a:p>
                  </a:txBody>
                  <a:tcPr marL="63500" marR="63500" marT="63500" marB="63500" anchor="ctr">
                    <a:lnL>
                      <a:noFill/>
                    </a:lnL>
                    <a:lnR>
                      <a:noFill/>
                    </a:lnR>
                    <a:lnT>
                      <a:noFill/>
                    </a:lnT>
                    <a:lnB>
                      <a:noFill/>
                    </a:lnB>
                  </a:tcPr>
                </a:tc>
                <a:tc>
                  <a:txBody>
                    <a:bodyPr/>
                    <a:lstStyle/>
                    <a:p>
                      <a:pPr algn="l" fontAlgn="base"/>
                      <a:r>
                        <a:rPr lang="en-US" sz="1400" b="0">
                          <a:effectLst/>
                        </a:rPr>
                        <a:t>Type</a:t>
                      </a:r>
                    </a:p>
                  </a:txBody>
                  <a:tcPr marL="63500" marR="63500" marT="63500" marB="63500" anchor="ctr">
                    <a:lnL>
                      <a:noFill/>
                    </a:lnL>
                    <a:lnR>
                      <a:noFill/>
                    </a:lnR>
                    <a:lnT>
                      <a:noFill/>
                    </a:lnT>
                    <a:lnB>
                      <a:noFill/>
                    </a:lnB>
                  </a:tcPr>
                </a:tc>
                <a:tc>
                  <a:txBody>
                    <a:bodyPr/>
                    <a:lstStyle/>
                    <a:p>
                      <a:pPr algn="l" fontAlgn="base"/>
                      <a:r>
                        <a:rPr lang="en-US" sz="1400" b="0">
                          <a:effectLst/>
                        </a:rPr>
                        <a:t>Package</a:t>
                      </a:r>
                    </a:p>
                  </a:txBody>
                  <a:tcPr marL="63500" marR="63500" marT="63500" marB="63500" anchor="ctr">
                    <a:lnL>
                      <a:noFill/>
                    </a:lnL>
                    <a:lnR>
                      <a:noFill/>
                    </a:lnR>
                    <a:lnT>
                      <a:noFill/>
                    </a:lnT>
                    <a:lnB>
                      <a:noFill/>
                    </a:lnB>
                  </a:tcPr>
                </a:tc>
                <a:extLst>
                  <a:ext uri="{0D108BD9-81ED-4DB2-BD59-A6C34878D82A}">
                    <a16:rowId xmlns:a16="http://schemas.microsoft.com/office/drawing/2014/main" val="4120083374"/>
                  </a:ext>
                </a:extLst>
              </a:tr>
              <a:tr h="511355">
                <a:tc>
                  <a:txBody>
                    <a:bodyPr/>
                    <a:lstStyle/>
                    <a:p>
                      <a:pPr algn="l" fontAlgn="base"/>
                      <a:r>
                        <a:rPr lang="en-US" sz="1250" b="0">
                          <a:effectLst/>
                        </a:rPr>
                        <a:t>Servlet</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608664577"/>
                  </a:ext>
                </a:extLst>
              </a:tr>
              <a:tr h="511355">
                <a:tc>
                  <a:txBody>
                    <a:bodyPr/>
                    <a:lstStyle/>
                    <a:p>
                      <a:pPr algn="l" fontAlgn="base"/>
                      <a:r>
                        <a:rPr lang="en-US" sz="1250" b="0">
                          <a:effectLst/>
                        </a:rPr>
                        <a:t>ServletRequest</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624587083"/>
                  </a:ext>
                </a:extLst>
              </a:tr>
              <a:tr h="511355">
                <a:tc>
                  <a:txBody>
                    <a:bodyPr/>
                    <a:lstStyle/>
                    <a:p>
                      <a:pPr algn="l" fontAlgn="base"/>
                      <a:r>
                        <a:rPr lang="en-US" sz="1250" b="0">
                          <a:effectLst/>
                        </a:rPr>
                        <a:t>ServletResponse</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4281724870"/>
                  </a:ext>
                </a:extLst>
              </a:tr>
              <a:tr h="511355">
                <a:tc>
                  <a:txBody>
                    <a:bodyPr/>
                    <a:lstStyle/>
                    <a:p>
                      <a:pPr algn="l" fontAlgn="base"/>
                      <a:r>
                        <a:rPr lang="en-US" sz="1250" b="0">
                          <a:effectLst/>
                        </a:rPr>
                        <a:t>GenericServlet</a:t>
                      </a:r>
                    </a:p>
                  </a:txBody>
                  <a:tcPr marL="63500" marR="63500" marT="88900" marB="88900" anchor="ctr">
                    <a:lnL>
                      <a:noFill/>
                    </a:lnL>
                    <a:lnR>
                      <a:noFill/>
                    </a:lnR>
                    <a:lnT>
                      <a:noFill/>
                    </a:lnT>
                    <a:lnB>
                      <a:noFill/>
                    </a:lnB>
                  </a:tcPr>
                </a:tc>
                <a:tc>
                  <a:txBody>
                    <a:bodyPr/>
                    <a:lstStyle/>
                    <a:p>
                      <a:pPr algn="l" fontAlgn="base"/>
                      <a:r>
                        <a:rPr lang="en-US" sz="1250" b="0">
                          <a:effectLst/>
                        </a:rPr>
                        <a:t>Class</a:t>
                      </a:r>
                    </a:p>
                  </a:txBody>
                  <a:tcPr marL="63500" marR="63500" marT="88900" marB="88900" anchor="ctr">
                    <a:lnL>
                      <a:noFill/>
                    </a:lnL>
                    <a:lnR>
                      <a:noFill/>
                    </a:lnR>
                    <a:lnT>
                      <a:noFill/>
                    </a:lnT>
                    <a:lnB>
                      <a:noFill/>
                    </a:lnB>
                  </a:tcPr>
                </a:tc>
                <a:tc>
                  <a:txBody>
                    <a:bodyPr/>
                    <a:lstStyle/>
                    <a:p>
                      <a:pPr algn="l" fontAlgn="base"/>
                      <a:r>
                        <a:rPr lang="en-US" sz="1250" b="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4075424545"/>
                  </a:ext>
                </a:extLst>
              </a:tr>
              <a:tr h="511355">
                <a:tc>
                  <a:txBody>
                    <a:bodyPr/>
                    <a:lstStyle/>
                    <a:p>
                      <a:pPr algn="l" fontAlgn="base"/>
                      <a:r>
                        <a:rPr lang="en-US" sz="1250" b="0">
                          <a:effectLst/>
                        </a:rPr>
                        <a:t>HttpServlet</a:t>
                      </a:r>
                    </a:p>
                  </a:txBody>
                  <a:tcPr marL="63500" marR="63500" marT="88900" marB="88900" anchor="ctr">
                    <a:lnL>
                      <a:noFill/>
                    </a:lnL>
                    <a:lnR>
                      <a:noFill/>
                    </a:lnR>
                    <a:lnT>
                      <a:noFill/>
                    </a:lnT>
                    <a:lnB>
                      <a:noFill/>
                    </a:lnB>
                  </a:tcPr>
                </a:tc>
                <a:tc>
                  <a:txBody>
                    <a:bodyPr/>
                    <a:lstStyle/>
                    <a:p>
                      <a:pPr algn="l" fontAlgn="base"/>
                      <a:r>
                        <a:rPr lang="en-US" sz="1250" b="0">
                          <a:effectLst/>
                        </a:rPr>
                        <a:t>Class</a:t>
                      </a:r>
                    </a:p>
                  </a:txBody>
                  <a:tcPr marL="63500" marR="63500" marT="88900" marB="88900" anchor="ctr">
                    <a:lnL>
                      <a:noFill/>
                    </a:lnL>
                    <a:lnR>
                      <a:noFill/>
                    </a:lnR>
                    <a:lnT>
                      <a:noFill/>
                    </a:lnT>
                    <a:lnB>
                      <a:noFill/>
                    </a:lnB>
                  </a:tcPr>
                </a:tc>
                <a:tc>
                  <a:txBody>
                    <a:bodyPr/>
                    <a:lstStyle/>
                    <a:p>
                      <a:pPr algn="l" fontAlgn="base"/>
                      <a:r>
                        <a:rPr lang="en-US" sz="1250" b="0">
                          <a:effectLst/>
                        </a:rPr>
                        <a:t>javax.servlet.http.*</a:t>
                      </a:r>
                    </a:p>
                  </a:txBody>
                  <a:tcPr marL="63500" marR="63500" marT="88900" marB="88900" anchor="ctr">
                    <a:lnL>
                      <a:noFill/>
                    </a:lnL>
                    <a:lnR>
                      <a:noFill/>
                    </a:lnR>
                    <a:lnT>
                      <a:noFill/>
                    </a:lnT>
                    <a:lnB>
                      <a:noFill/>
                    </a:lnB>
                  </a:tcPr>
                </a:tc>
                <a:extLst>
                  <a:ext uri="{0D108BD9-81ED-4DB2-BD59-A6C34878D82A}">
                    <a16:rowId xmlns:a16="http://schemas.microsoft.com/office/drawing/2014/main" val="1988586370"/>
                  </a:ext>
                </a:extLst>
              </a:tr>
              <a:tr h="511355">
                <a:tc>
                  <a:txBody>
                    <a:bodyPr/>
                    <a:lstStyle/>
                    <a:p>
                      <a:pPr algn="l" fontAlgn="base"/>
                      <a:r>
                        <a:rPr lang="en-US" sz="1250" b="0">
                          <a:effectLst/>
                        </a:rPr>
                        <a:t>HttpServletRequest</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javax.servlet.http.*</a:t>
                      </a:r>
                    </a:p>
                  </a:txBody>
                  <a:tcPr marL="63500" marR="63500" marT="88900" marB="88900" anchor="ctr">
                    <a:lnL>
                      <a:noFill/>
                    </a:lnL>
                    <a:lnR>
                      <a:noFill/>
                    </a:lnR>
                    <a:lnT>
                      <a:noFill/>
                    </a:lnT>
                    <a:lnB>
                      <a:noFill/>
                    </a:lnB>
                  </a:tcPr>
                </a:tc>
                <a:extLst>
                  <a:ext uri="{0D108BD9-81ED-4DB2-BD59-A6C34878D82A}">
                    <a16:rowId xmlns:a16="http://schemas.microsoft.com/office/drawing/2014/main" val="2913147699"/>
                  </a:ext>
                </a:extLst>
              </a:tr>
              <a:tr h="511355">
                <a:tc>
                  <a:txBody>
                    <a:bodyPr/>
                    <a:lstStyle/>
                    <a:p>
                      <a:pPr algn="l" fontAlgn="base"/>
                      <a:r>
                        <a:rPr lang="en-US" sz="1250" b="0">
                          <a:effectLst/>
                        </a:rPr>
                        <a:t>HttpServletResponse</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javax.servlet.http.*</a:t>
                      </a:r>
                    </a:p>
                  </a:txBody>
                  <a:tcPr marL="63500" marR="63500" marT="88900" marB="88900" anchor="ctr">
                    <a:lnL>
                      <a:noFill/>
                    </a:lnL>
                    <a:lnR>
                      <a:noFill/>
                    </a:lnR>
                    <a:lnT>
                      <a:noFill/>
                    </a:lnT>
                    <a:lnB>
                      <a:noFill/>
                    </a:lnB>
                  </a:tcPr>
                </a:tc>
                <a:extLst>
                  <a:ext uri="{0D108BD9-81ED-4DB2-BD59-A6C34878D82A}">
                    <a16:rowId xmlns:a16="http://schemas.microsoft.com/office/drawing/2014/main" val="2199855547"/>
                  </a:ext>
                </a:extLst>
              </a:tr>
              <a:tr h="511355">
                <a:tc>
                  <a:txBody>
                    <a:bodyPr/>
                    <a:lstStyle/>
                    <a:p>
                      <a:pPr algn="l" fontAlgn="base"/>
                      <a:r>
                        <a:rPr lang="en-US" sz="1250" b="0">
                          <a:effectLst/>
                        </a:rPr>
                        <a:t>Filter</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3079376224"/>
                  </a:ext>
                </a:extLst>
              </a:tr>
              <a:tr h="511355">
                <a:tc>
                  <a:txBody>
                    <a:bodyPr/>
                    <a:lstStyle/>
                    <a:p>
                      <a:pPr algn="l" fontAlgn="base"/>
                      <a:r>
                        <a:rPr lang="en-US" sz="1250" b="0">
                          <a:effectLst/>
                        </a:rPr>
                        <a:t>ServletConfig</a:t>
                      </a:r>
                    </a:p>
                  </a:txBody>
                  <a:tcPr marL="63500" marR="63500" marT="88900" marB="88900" anchor="ctr">
                    <a:lnL>
                      <a:noFill/>
                    </a:lnL>
                    <a:lnR>
                      <a:noFill/>
                    </a:lnR>
                    <a:lnT>
                      <a:noFill/>
                    </a:lnT>
                    <a:lnB>
                      <a:noFill/>
                    </a:lnB>
                  </a:tcPr>
                </a:tc>
                <a:tc>
                  <a:txBody>
                    <a:bodyPr/>
                    <a:lstStyle/>
                    <a:p>
                      <a:pPr algn="l" fontAlgn="base"/>
                      <a:r>
                        <a:rPr lang="en-US" sz="1250" b="0">
                          <a:effectLst/>
                        </a:rPr>
                        <a:t>Interface</a:t>
                      </a:r>
                    </a:p>
                  </a:txBody>
                  <a:tcPr marL="63500" marR="63500" marT="88900" marB="88900" anchor="ctr">
                    <a:lnL>
                      <a:noFill/>
                    </a:lnL>
                    <a:lnR>
                      <a:noFill/>
                    </a:lnR>
                    <a:lnT>
                      <a:noFill/>
                    </a:lnT>
                    <a:lnB>
                      <a:noFill/>
                    </a:lnB>
                  </a:tcPr>
                </a:tc>
                <a:tc>
                  <a:txBody>
                    <a:bodyPr/>
                    <a:lstStyle/>
                    <a:p>
                      <a:pPr algn="l" fontAlgn="base"/>
                      <a:r>
                        <a:rPr lang="en-US" sz="1250" b="0" dirty="0">
                          <a:effectLst/>
                        </a:rPr>
                        <a:t>javax.servlet.*</a:t>
                      </a:r>
                    </a:p>
                  </a:txBody>
                  <a:tcPr marL="63500" marR="63500" marT="88900" marB="88900" anchor="ctr">
                    <a:lnL>
                      <a:noFill/>
                    </a:lnL>
                    <a:lnR>
                      <a:noFill/>
                    </a:lnR>
                    <a:lnT>
                      <a:noFill/>
                    </a:lnT>
                    <a:lnB>
                      <a:noFill/>
                    </a:lnB>
                  </a:tcPr>
                </a:tc>
                <a:extLst>
                  <a:ext uri="{0D108BD9-81ED-4DB2-BD59-A6C34878D82A}">
                    <a16:rowId xmlns:a16="http://schemas.microsoft.com/office/drawing/2014/main" val="4282362664"/>
                  </a:ext>
                </a:extLst>
              </a:tr>
            </a:tbl>
          </a:graphicData>
        </a:graphic>
      </p:graphicFrame>
      <p:sp>
        <p:nvSpPr>
          <p:cNvPr id="3" name="Rectangle 1">
            <a:extLst>
              <a:ext uri="{FF2B5EF4-FFF2-40B4-BE49-F238E27FC236}">
                <a16:creationId xmlns:a16="http://schemas.microsoft.com/office/drawing/2014/main" id="{CE1E2BF6-4B0C-4494-80A9-B436322C4155}"/>
              </a:ext>
            </a:extLst>
          </p:cNvPr>
          <p:cNvSpPr>
            <a:spLocks noChangeArrowheads="1"/>
          </p:cNvSpPr>
          <p:nvPr/>
        </p:nvSpPr>
        <p:spPr bwMode="auto">
          <a:xfrm>
            <a:off x="714375" y="803861"/>
            <a:ext cx="5259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FFFFFF"/>
                </a:solidFill>
                <a:effectLst/>
                <a:latin typeface="urw-din"/>
              </a:rPr>
              <a:t>Various classes and interfaces present in these packages are: </a:t>
            </a:r>
            <a:endParaRPr kumimoji="0" lang="en-US" altLang="en-US" sz="24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B2E8A55B-E77C-4320-9B19-95B54A343321}"/>
              </a:ext>
            </a:extLst>
          </p:cNvPr>
          <p:cNvSpPr txBox="1"/>
          <p:nvPr/>
        </p:nvSpPr>
        <p:spPr>
          <a:xfrm>
            <a:off x="542925" y="323850"/>
            <a:ext cx="11649075" cy="369332"/>
          </a:xfrm>
          <a:prstGeom prst="rect">
            <a:avLst/>
          </a:prstGeom>
          <a:noFill/>
        </p:spPr>
        <p:txBody>
          <a:bodyPr wrap="square" rtlCol="0">
            <a:spAutoFit/>
          </a:bodyPr>
          <a:lstStyle/>
          <a:p>
            <a:r>
              <a:rPr lang="en-US" b="0" i="0" dirty="0">
                <a:effectLst/>
                <a:latin typeface="urw-din"/>
              </a:rPr>
              <a:t>Various classes and interfaces present in these packages are: </a:t>
            </a:r>
            <a:endParaRPr lang="en-US" dirty="0"/>
          </a:p>
        </p:txBody>
      </p:sp>
    </p:spTree>
    <p:extLst>
      <p:ext uri="{BB962C8B-B14F-4D97-AF65-F5344CB8AC3E}">
        <p14:creationId xmlns:p14="http://schemas.microsoft.com/office/powerpoint/2010/main" val="336465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7BFA32-8432-4E4C-AB4D-A4824F8C801C}"/>
              </a:ext>
            </a:extLst>
          </p:cNvPr>
          <p:cNvSpPr txBox="1"/>
          <p:nvPr/>
        </p:nvSpPr>
        <p:spPr>
          <a:xfrm>
            <a:off x="161925" y="209550"/>
            <a:ext cx="11639550" cy="6463308"/>
          </a:xfrm>
          <a:prstGeom prst="rect">
            <a:avLst/>
          </a:prstGeom>
          <a:noFill/>
        </p:spPr>
        <p:txBody>
          <a:bodyPr wrap="square" rtlCol="0">
            <a:spAutoFit/>
          </a:bodyPr>
          <a:lstStyle/>
          <a:p>
            <a:r>
              <a:rPr lang="en-US" b="0" i="0" dirty="0">
                <a:solidFill>
                  <a:srgbClr val="610B4B"/>
                </a:solidFill>
                <a:effectLst/>
                <a:latin typeface="erdana"/>
              </a:rPr>
              <a:t>Servlet Example by implementing Servlet interface</a:t>
            </a:r>
          </a:p>
          <a:p>
            <a:r>
              <a:rPr lang="en-US" dirty="0"/>
              <a:t>File: First.java</a:t>
            </a:r>
          </a:p>
          <a:p>
            <a:r>
              <a:rPr lang="en-US" dirty="0"/>
              <a:t>import java.io.*;  </a:t>
            </a:r>
          </a:p>
          <a:p>
            <a:r>
              <a:rPr lang="en-US" dirty="0"/>
              <a:t>import </a:t>
            </a:r>
            <a:r>
              <a:rPr lang="en-US" dirty="0" err="1"/>
              <a:t>javax.servlet</a:t>
            </a:r>
            <a:r>
              <a:rPr lang="en-US" dirty="0"/>
              <a:t>.*;  </a:t>
            </a:r>
          </a:p>
          <a:p>
            <a:r>
              <a:rPr lang="en-US" dirty="0"/>
              <a:t>  </a:t>
            </a:r>
          </a:p>
          <a:p>
            <a:r>
              <a:rPr lang="en-US" dirty="0"/>
              <a:t>public class First implements Servlet{  </a:t>
            </a:r>
          </a:p>
          <a:p>
            <a:r>
              <a:rPr lang="en-US" dirty="0" err="1"/>
              <a:t>ServletConfig</a:t>
            </a:r>
            <a:r>
              <a:rPr lang="en-US" dirty="0"/>
              <a:t> config=null;  </a:t>
            </a:r>
          </a:p>
          <a:p>
            <a:r>
              <a:rPr lang="en-US" dirty="0"/>
              <a:t>  </a:t>
            </a:r>
          </a:p>
          <a:p>
            <a:r>
              <a:rPr lang="en-US" dirty="0"/>
              <a:t>public void </a:t>
            </a:r>
            <a:r>
              <a:rPr lang="en-US" dirty="0" err="1"/>
              <a:t>init</a:t>
            </a:r>
            <a:r>
              <a:rPr lang="en-US" dirty="0"/>
              <a:t>(</a:t>
            </a:r>
            <a:r>
              <a:rPr lang="en-US" dirty="0" err="1"/>
              <a:t>ServletConfig</a:t>
            </a:r>
            <a:r>
              <a:rPr lang="en-US" dirty="0"/>
              <a:t> config){  </a:t>
            </a:r>
          </a:p>
          <a:p>
            <a:r>
              <a:rPr lang="en-US" dirty="0" err="1"/>
              <a:t>this.config</a:t>
            </a:r>
            <a:r>
              <a:rPr lang="en-US" dirty="0"/>
              <a:t>=config;  </a:t>
            </a:r>
          </a:p>
          <a:p>
            <a:r>
              <a:rPr lang="en-US" dirty="0" err="1"/>
              <a:t>System.out.println</a:t>
            </a:r>
            <a:r>
              <a:rPr lang="en-US" dirty="0"/>
              <a:t>("servlet is initialized");  </a:t>
            </a:r>
          </a:p>
          <a:p>
            <a:r>
              <a:rPr lang="en-US" dirty="0"/>
              <a:t>}  </a:t>
            </a:r>
          </a:p>
          <a:p>
            <a:r>
              <a:rPr lang="en-US" dirty="0"/>
              <a:t>  </a:t>
            </a:r>
          </a:p>
          <a:p>
            <a:r>
              <a:rPr lang="en-US" dirty="0"/>
              <a:t>public void service(</a:t>
            </a:r>
            <a:r>
              <a:rPr lang="en-US" dirty="0" err="1"/>
              <a:t>ServletRequest</a:t>
            </a:r>
            <a:r>
              <a:rPr lang="en-US" dirty="0"/>
              <a:t> </a:t>
            </a:r>
            <a:r>
              <a:rPr lang="en-US" dirty="0" err="1"/>
              <a:t>req,ServletResponse</a:t>
            </a:r>
            <a:r>
              <a:rPr lang="en-US" dirty="0"/>
              <a:t> res)  </a:t>
            </a:r>
          </a:p>
          <a:p>
            <a:r>
              <a:rPr lang="en-US" dirty="0"/>
              <a:t>throws </a:t>
            </a:r>
            <a:r>
              <a:rPr lang="en-US" dirty="0" err="1"/>
              <a:t>IOException,ServletException</a:t>
            </a:r>
            <a:r>
              <a:rPr lang="en-US" dirty="0"/>
              <a:t>{  </a:t>
            </a:r>
          </a:p>
          <a:p>
            <a:r>
              <a:rPr lang="en-US" dirty="0"/>
              <a:t>  </a:t>
            </a:r>
          </a:p>
          <a:p>
            <a:r>
              <a:rPr lang="en-US" dirty="0" err="1"/>
              <a:t>res.setContentType</a:t>
            </a:r>
            <a:r>
              <a:rPr lang="en-US" dirty="0"/>
              <a:t>("text/html"); </a:t>
            </a:r>
          </a:p>
          <a:p>
            <a:r>
              <a:rPr lang="en-US" dirty="0"/>
              <a:t> </a:t>
            </a:r>
          </a:p>
          <a:p>
            <a:r>
              <a:rPr lang="en-US" dirty="0" err="1"/>
              <a:t>PrintWriter</a:t>
            </a:r>
            <a:r>
              <a:rPr lang="en-US" dirty="0"/>
              <a:t> out=</a:t>
            </a:r>
            <a:r>
              <a:rPr lang="en-US" dirty="0" err="1"/>
              <a:t>res.getWriter</a:t>
            </a:r>
            <a:r>
              <a:rPr lang="en-US" dirty="0"/>
              <a:t>();  </a:t>
            </a:r>
          </a:p>
          <a:p>
            <a:r>
              <a:rPr lang="en-US" dirty="0" err="1"/>
              <a:t>out.print</a:t>
            </a:r>
            <a:r>
              <a:rPr lang="en-US" dirty="0"/>
              <a:t>("&lt;html&gt;&lt;body&gt;");  </a:t>
            </a:r>
          </a:p>
          <a:p>
            <a:r>
              <a:rPr lang="en-US" dirty="0" err="1"/>
              <a:t>out.print</a:t>
            </a:r>
            <a:r>
              <a:rPr lang="en-US" dirty="0"/>
              <a:t>("&lt;b&gt;hello simple servlet&lt;/b&gt;");  </a:t>
            </a:r>
          </a:p>
          <a:p>
            <a:r>
              <a:rPr lang="en-US" dirty="0" err="1"/>
              <a:t>out.print</a:t>
            </a:r>
            <a:r>
              <a:rPr lang="en-US" dirty="0"/>
              <a:t>("&lt;/body&gt;&lt;/html&gt;");  </a:t>
            </a:r>
          </a:p>
          <a:p>
            <a:r>
              <a:rPr lang="en-US" dirty="0"/>
              <a:t> }</a:t>
            </a:r>
          </a:p>
        </p:txBody>
      </p:sp>
    </p:spTree>
    <p:extLst>
      <p:ext uri="{BB962C8B-B14F-4D97-AF65-F5344CB8AC3E}">
        <p14:creationId xmlns:p14="http://schemas.microsoft.com/office/powerpoint/2010/main" val="2297105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7BFA32-8432-4E4C-AB4D-A4824F8C801C}"/>
              </a:ext>
            </a:extLst>
          </p:cNvPr>
          <p:cNvSpPr txBox="1"/>
          <p:nvPr/>
        </p:nvSpPr>
        <p:spPr>
          <a:xfrm>
            <a:off x="161925" y="209550"/>
            <a:ext cx="11639550" cy="1477328"/>
          </a:xfrm>
          <a:prstGeom prst="rect">
            <a:avLst/>
          </a:prstGeom>
          <a:noFill/>
        </p:spPr>
        <p:txBody>
          <a:bodyPr wrap="square" rtlCol="0">
            <a:spAutoFit/>
          </a:bodyPr>
          <a:lstStyle/>
          <a:p>
            <a:r>
              <a:rPr lang="en-US" dirty="0"/>
              <a:t>public void destroy(){</a:t>
            </a:r>
            <a:r>
              <a:rPr lang="en-US" dirty="0" err="1"/>
              <a:t>System.out.println</a:t>
            </a:r>
            <a:r>
              <a:rPr lang="en-US" dirty="0"/>
              <a:t>("servlet is destroyed");}  </a:t>
            </a:r>
          </a:p>
          <a:p>
            <a:r>
              <a:rPr lang="en-US" dirty="0"/>
              <a:t>public </a:t>
            </a:r>
            <a:r>
              <a:rPr lang="en-US" dirty="0" err="1"/>
              <a:t>ServletConfig</a:t>
            </a:r>
            <a:r>
              <a:rPr lang="en-US" dirty="0"/>
              <a:t> </a:t>
            </a:r>
            <a:r>
              <a:rPr lang="en-US" dirty="0" err="1"/>
              <a:t>getServletConfig</a:t>
            </a:r>
            <a:r>
              <a:rPr lang="en-US" dirty="0"/>
              <a:t>(){return config;}  </a:t>
            </a:r>
          </a:p>
          <a:p>
            <a:r>
              <a:rPr lang="en-US" dirty="0"/>
              <a:t>public String </a:t>
            </a:r>
            <a:r>
              <a:rPr lang="en-US" dirty="0" err="1"/>
              <a:t>getServletInfo</a:t>
            </a:r>
            <a:r>
              <a:rPr lang="en-US" dirty="0"/>
              <a:t>(){return "copyright 2007-1010";}  </a:t>
            </a:r>
          </a:p>
          <a:p>
            <a:r>
              <a:rPr lang="en-US" dirty="0"/>
              <a:t>  </a:t>
            </a:r>
          </a:p>
          <a:p>
            <a:r>
              <a:rPr lang="en-US"/>
              <a:t>} </a:t>
            </a:r>
            <a:endParaRPr lang="en-US" dirty="0"/>
          </a:p>
        </p:txBody>
      </p:sp>
    </p:spTree>
    <p:extLst>
      <p:ext uri="{BB962C8B-B14F-4D97-AF65-F5344CB8AC3E}">
        <p14:creationId xmlns:p14="http://schemas.microsoft.com/office/powerpoint/2010/main" val="3589204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TotalTime>
  <Words>3114</Words>
  <Application>Microsoft Office PowerPoint</Application>
  <PresentationFormat>Widescreen</PresentationFormat>
  <Paragraphs>460</Paragraphs>
  <Slides>28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Calibri</vt:lpstr>
      <vt:lpstr>Calibri Light</vt:lpstr>
      <vt:lpstr>erdana</vt:lpstr>
      <vt:lpstr>inter-bold</vt:lpstr>
      <vt:lpstr>inter-regular</vt:lpstr>
      <vt:lpstr>Times New Roman</vt:lpstr>
      <vt:lpstr>urw-din</vt:lpstr>
      <vt:lpstr>Wingdings</vt:lpstr>
      <vt:lpstr>Office Theme</vt:lpstr>
      <vt:lpstr>Multithreading &amp; Networking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Multithreading &amp; Networking</dc:title>
  <dc:creator>Sayali Bhosale</dc:creator>
  <cp:lastModifiedBy>Sayali Bhosale</cp:lastModifiedBy>
  <cp:revision>1</cp:revision>
  <dcterms:created xsi:type="dcterms:W3CDTF">2022-05-19T15:25:28Z</dcterms:created>
  <dcterms:modified xsi:type="dcterms:W3CDTF">2022-05-20T05:27:02Z</dcterms:modified>
</cp:coreProperties>
</file>